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  <p:sldMasterId id="2147483717" r:id="rId2"/>
  </p:sldMasterIdLst>
  <p:notesMasterIdLst>
    <p:notesMasterId r:id="rId18"/>
  </p:notesMasterIdLst>
  <p:handoutMasterIdLst>
    <p:handoutMasterId r:id="rId19"/>
  </p:handoutMasterIdLst>
  <p:sldIdLst>
    <p:sldId id="264" r:id="rId3"/>
    <p:sldId id="277" r:id="rId4"/>
    <p:sldId id="278" r:id="rId5"/>
    <p:sldId id="279" r:id="rId6"/>
    <p:sldId id="291" r:id="rId7"/>
    <p:sldId id="287" r:id="rId8"/>
    <p:sldId id="296" r:id="rId9"/>
    <p:sldId id="285" r:id="rId10"/>
    <p:sldId id="288" r:id="rId11"/>
    <p:sldId id="281" r:id="rId12"/>
    <p:sldId id="290" r:id="rId13"/>
    <p:sldId id="282" r:id="rId14"/>
    <p:sldId id="283" r:id="rId15"/>
    <p:sldId id="292" r:id="rId16"/>
    <p:sldId id="293" r:id="rId17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1">
          <p15:clr>
            <a:srgbClr val="A4A3A4"/>
          </p15:clr>
        </p15:guide>
        <p15:guide id="2" orient="horz" pos="1097">
          <p15:clr>
            <a:srgbClr val="A4A3A4"/>
          </p15:clr>
        </p15:guide>
        <p15:guide id="3" pos="2886">
          <p15:clr>
            <a:srgbClr val="A4A3A4"/>
          </p15:clr>
        </p15:guide>
        <p15:guide id="4" pos="396">
          <p15:clr>
            <a:srgbClr val="A4A3A4"/>
          </p15:clr>
        </p15:guide>
        <p15:guide id="5" pos="5371">
          <p15:clr>
            <a:srgbClr val="A4A3A4"/>
          </p15:clr>
        </p15:guide>
        <p15:guide id="6" pos="431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AF"/>
    <a:srgbClr val="8AB9E2"/>
    <a:srgbClr val="6E6452"/>
    <a:srgbClr val="E5DBA1"/>
    <a:srgbClr val="BABA93"/>
    <a:srgbClr val="BABB93"/>
    <a:srgbClr val="DEDEAF"/>
    <a:srgbClr val="999999"/>
    <a:srgbClr val="D9D9D9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40592" autoAdjust="0"/>
  </p:normalViewPr>
  <p:slideViewPr>
    <p:cSldViewPr snapToGrid="0">
      <p:cViewPr varScale="1">
        <p:scale>
          <a:sx n="46" d="100"/>
          <a:sy n="46" d="100"/>
        </p:scale>
        <p:origin x="3096" y="60"/>
      </p:cViewPr>
      <p:guideLst>
        <p:guide orient="horz" pos="611"/>
        <p:guide orient="horz" pos="1097"/>
        <p:guide pos="2886"/>
        <p:guide pos="396"/>
        <p:guide pos="5371"/>
        <p:guide pos="43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3372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inh_die\Documents\Kommunikation\2018_01_08_Auswertung_Kommunikation_DEIT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inh_die\Documents\Kommunikation\2018_01_08_Auswertung_Kommunikation_DEIT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inh_die\Documents\Kommunikation\2018_01_08_Auswertung_Kommunikation_DEIT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inh_die\Documents\Kommunikation\2018_02_12_Auswertung_Kommunikation_DEIT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einh_die\Documents\Kommunikation\2018_01_08_Auswertung_Kommunikation_DEIT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effectLst/>
              </a:rPr>
              <a:t>Eindeutige</a:t>
            </a:r>
            <a:r>
              <a:rPr lang="en-US" sz="1800" b="0" i="0" baseline="0" dirty="0" smtClean="0">
                <a:effectLst/>
              </a:rPr>
              <a:t> </a:t>
            </a:r>
            <a:r>
              <a:rPr lang="en-US" sz="1800" b="0" i="0" baseline="0" dirty="0" err="1" smtClean="0">
                <a:effectLst/>
              </a:rPr>
              <a:t>Besucher</a:t>
            </a:r>
            <a:r>
              <a:rPr lang="en-US" sz="1800" b="0" i="0" baseline="0" dirty="0" smtClean="0">
                <a:effectLst/>
              </a:rPr>
              <a:t> </a:t>
            </a:r>
            <a:r>
              <a:rPr lang="en-US" sz="1800" b="0" i="0" baseline="0" dirty="0" err="1" smtClean="0">
                <a:effectLst/>
              </a:rPr>
              <a:t>Webseiten</a:t>
            </a:r>
            <a:r>
              <a:rPr lang="en-US" sz="1800" b="0" i="0" baseline="0" dirty="0" smtClean="0">
                <a:effectLst/>
              </a:rPr>
              <a:t> 2017</a:t>
            </a:r>
            <a:endParaRPr lang="de-DE" sz="1400" dirty="0" smtClean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en-US" sz="1400" b="0" i="0" u="none" strike="noStrike" baseline="0" dirty="0" smtClean="0">
                <a:effectLst/>
              </a:rPr>
              <a:t>(</a:t>
            </a:r>
            <a:r>
              <a:rPr lang="en-US" sz="1400" b="0" i="0" u="none" strike="noStrike" baseline="0" dirty="0" err="1" smtClean="0">
                <a:effectLst/>
              </a:rPr>
              <a:t>Juli</a:t>
            </a:r>
            <a:r>
              <a:rPr lang="en-US" sz="1400" b="0" i="0" u="none" strike="noStrike" baseline="0" dirty="0" smtClean="0">
                <a:effectLst/>
              </a:rPr>
              <a:t>-August </a:t>
            </a:r>
            <a:r>
              <a:rPr lang="en-US" sz="1400" b="0" i="0" u="none" strike="noStrike" baseline="0" dirty="0" err="1" smtClean="0">
                <a:effectLst/>
              </a:rPr>
              <a:t>fehlende</a:t>
            </a:r>
            <a:r>
              <a:rPr lang="en-US" sz="1400" b="0" i="0" u="none" strike="noStrike" baseline="0" dirty="0" smtClean="0">
                <a:effectLst/>
              </a:rPr>
              <a:t> </a:t>
            </a:r>
            <a:r>
              <a:rPr lang="en-US" sz="1400" b="0" i="0" u="none" strike="noStrike" baseline="0" dirty="0" err="1" smtClean="0">
                <a:effectLst/>
              </a:rPr>
              <a:t>Datenlage</a:t>
            </a:r>
            <a:r>
              <a:rPr lang="en-US" sz="1400" b="0" i="0" u="none" strike="noStrike" baseline="0" dirty="0" smtClean="0">
                <a:effectLst/>
              </a:rPr>
              <a:t> </a:t>
            </a:r>
            <a:r>
              <a:rPr lang="en-US" sz="1400" b="0" i="0" u="none" strike="noStrike" baseline="0" dirty="0" err="1" smtClean="0">
                <a:effectLst/>
              </a:rPr>
              <a:t>durch</a:t>
            </a:r>
            <a:r>
              <a:rPr lang="en-US" sz="1400" b="0" i="0" u="none" strike="noStrike" baseline="0" dirty="0" smtClean="0">
                <a:effectLst/>
              </a:rPr>
              <a:t> Relaunch von d-eiti.de)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D-EITI.de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Tabelle1!$A$2:$A$320</c:f>
              <c:numCache>
                <c:formatCode>m/d/yyyy</c:formatCode>
                <c:ptCount val="319"/>
                <c:pt idx="0">
                  <c:v>42736</c:v>
                </c:pt>
                <c:pt idx="1">
                  <c:v>42737</c:v>
                </c:pt>
                <c:pt idx="2">
                  <c:v>42738</c:v>
                </c:pt>
                <c:pt idx="3">
                  <c:v>42739</c:v>
                </c:pt>
                <c:pt idx="4">
                  <c:v>42740</c:v>
                </c:pt>
                <c:pt idx="5">
                  <c:v>42741</c:v>
                </c:pt>
                <c:pt idx="6">
                  <c:v>42742</c:v>
                </c:pt>
                <c:pt idx="7">
                  <c:v>42743</c:v>
                </c:pt>
                <c:pt idx="8">
                  <c:v>42744</c:v>
                </c:pt>
                <c:pt idx="9">
                  <c:v>42745</c:v>
                </c:pt>
                <c:pt idx="10">
                  <c:v>42746</c:v>
                </c:pt>
                <c:pt idx="11">
                  <c:v>42747</c:v>
                </c:pt>
                <c:pt idx="12">
                  <c:v>42748</c:v>
                </c:pt>
                <c:pt idx="13">
                  <c:v>42749</c:v>
                </c:pt>
                <c:pt idx="14">
                  <c:v>42750</c:v>
                </c:pt>
                <c:pt idx="15">
                  <c:v>42751</c:v>
                </c:pt>
                <c:pt idx="16">
                  <c:v>42752</c:v>
                </c:pt>
                <c:pt idx="17">
                  <c:v>42753</c:v>
                </c:pt>
                <c:pt idx="18">
                  <c:v>42754</c:v>
                </c:pt>
                <c:pt idx="19">
                  <c:v>42755</c:v>
                </c:pt>
                <c:pt idx="20">
                  <c:v>42756</c:v>
                </c:pt>
                <c:pt idx="21">
                  <c:v>42757</c:v>
                </c:pt>
                <c:pt idx="22">
                  <c:v>42758</c:v>
                </c:pt>
                <c:pt idx="23">
                  <c:v>42759</c:v>
                </c:pt>
                <c:pt idx="24">
                  <c:v>42760</c:v>
                </c:pt>
                <c:pt idx="25">
                  <c:v>42761</c:v>
                </c:pt>
                <c:pt idx="26">
                  <c:v>42762</c:v>
                </c:pt>
                <c:pt idx="27">
                  <c:v>42763</c:v>
                </c:pt>
                <c:pt idx="28">
                  <c:v>42764</c:v>
                </c:pt>
                <c:pt idx="29">
                  <c:v>42765</c:v>
                </c:pt>
                <c:pt idx="30">
                  <c:v>42766</c:v>
                </c:pt>
                <c:pt idx="31">
                  <c:v>42767</c:v>
                </c:pt>
                <c:pt idx="32">
                  <c:v>42768</c:v>
                </c:pt>
                <c:pt idx="33">
                  <c:v>42769</c:v>
                </c:pt>
                <c:pt idx="34">
                  <c:v>42770</c:v>
                </c:pt>
                <c:pt idx="35">
                  <c:v>42771</c:v>
                </c:pt>
                <c:pt idx="36">
                  <c:v>42772</c:v>
                </c:pt>
                <c:pt idx="37">
                  <c:v>42773</c:v>
                </c:pt>
                <c:pt idx="38">
                  <c:v>42774</c:v>
                </c:pt>
                <c:pt idx="39">
                  <c:v>42775</c:v>
                </c:pt>
                <c:pt idx="40">
                  <c:v>42776</c:v>
                </c:pt>
                <c:pt idx="41">
                  <c:v>42777</c:v>
                </c:pt>
                <c:pt idx="42">
                  <c:v>42778</c:v>
                </c:pt>
                <c:pt idx="43">
                  <c:v>42779</c:v>
                </c:pt>
                <c:pt idx="44">
                  <c:v>42780</c:v>
                </c:pt>
                <c:pt idx="45">
                  <c:v>42781</c:v>
                </c:pt>
                <c:pt idx="46">
                  <c:v>42782</c:v>
                </c:pt>
                <c:pt idx="47">
                  <c:v>42783</c:v>
                </c:pt>
                <c:pt idx="48">
                  <c:v>42784</c:v>
                </c:pt>
                <c:pt idx="49">
                  <c:v>42785</c:v>
                </c:pt>
                <c:pt idx="50">
                  <c:v>42786</c:v>
                </c:pt>
                <c:pt idx="51">
                  <c:v>42787</c:v>
                </c:pt>
                <c:pt idx="52">
                  <c:v>42788</c:v>
                </c:pt>
                <c:pt idx="53">
                  <c:v>42789</c:v>
                </c:pt>
                <c:pt idx="54">
                  <c:v>42790</c:v>
                </c:pt>
                <c:pt idx="55">
                  <c:v>42791</c:v>
                </c:pt>
                <c:pt idx="56">
                  <c:v>42792</c:v>
                </c:pt>
                <c:pt idx="57">
                  <c:v>42793</c:v>
                </c:pt>
                <c:pt idx="58">
                  <c:v>42794</c:v>
                </c:pt>
                <c:pt idx="59">
                  <c:v>42795</c:v>
                </c:pt>
                <c:pt idx="60">
                  <c:v>42796</c:v>
                </c:pt>
                <c:pt idx="61">
                  <c:v>42797</c:v>
                </c:pt>
                <c:pt idx="62">
                  <c:v>42798</c:v>
                </c:pt>
                <c:pt idx="63">
                  <c:v>42799</c:v>
                </c:pt>
                <c:pt idx="64">
                  <c:v>42800</c:v>
                </c:pt>
                <c:pt idx="65">
                  <c:v>42801</c:v>
                </c:pt>
                <c:pt idx="66">
                  <c:v>42802</c:v>
                </c:pt>
                <c:pt idx="67">
                  <c:v>42803</c:v>
                </c:pt>
                <c:pt idx="68">
                  <c:v>42804</c:v>
                </c:pt>
                <c:pt idx="69">
                  <c:v>42805</c:v>
                </c:pt>
                <c:pt idx="70">
                  <c:v>42806</c:v>
                </c:pt>
                <c:pt idx="71">
                  <c:v>42807</c:v>
                </c:pt>
                <c:pt idx="72">
                  <c:v>42808</c:v>
                </c:pt>
                <c:pt idx="73">
                  <c:v>42809</c:v>
                </c:pt>
                <c:pt idx="74">
                  <c:v>42810</c:v>
                </c:pt>
                <c:pt idx="75">
                  <c:v>42811</c:v>
                </c:pt>
                <c:pt idx="76">
                  <c:v>42812</c:v>
                </c:pt>
                <c:pt idx="77">
                  <c:v>42813</c:v>
                </c:pt>
                <c:pt idx="78">
                  <c:v>42814</c:v>
                </c:pt>
                <c:pt idx="79">
                  <c:v>42815</c:v>
                </c:pt>
                <c:pt idx="80">
                  <c:v>42816</c:v>
                </c:pt>
                <c:pt idx="81">
                  <c:v>42817</c:v>
                </c:pt>
                <c:pt idx="82">
                  <c:v>42818</c:v>
                </c:pt>
                <c:pt idx="83">
                  <c:v>42819</c:v>
                </c:pt>
                <c:pt idx="84">
                  <c:v>42820</c:v>
                </c:pt>
                <c:pt idx="85">
                  <c:v>42821</c:v>
                </c:pt>
                <c:pt idx="86">
                  <c:v>42822</c:v>
                </c:pt>
                <c:pt idx="87">
                  <c:v>42823</c:v>
                </c:pt>
                <c:pt idx="88">
                  <c:v>42824</c:v>
                </c:pt>
                <c:pt idx="89">
                  <c:v>42825</c:v>
                </c:pt>
                <c:pt idx="90">
                  <c:v>42826</c:v>
                </c:pt>
                <c:pt idx="91">
                  <c:v>42827</c:v>
                </c:pt>
                <c:pt idx="92">
                  <c:v>42828</c:v>
                </c:pt>
                <c:pt idx="93">
                  <c:v>42829</c:v>
                </c:pt>
                <c:pt idx="94">
                  <c:v>42830</c:v>
                </c:pt>
                <c:pt idx="95">
                  <c:v>42831</c:v>
                </c:pt>
                <c:pt idx="96">
                  <c:v>42832</c:v>
                </c:pt>
                <c:pt idx="97">
                  <c:v>42833</c:v>
                </c:pt>
                <c:pt idx="98">
                  <c:v>42834</c:v>
                </c:pt>
                <c:pt idx="99">
                  <c:v>42835</c:v>
                </c:pt>
                <c:pt idx="100">
                  <c:v>42836</c:v>
                </c:pt>
                <c:pt idx="101">
                  <c:v>42837</c:v>
                </c:pt>
                <c:pt idx="102">
                  <c:v>42838</c:v>
                </c:pt>
                <c:pt idx="103">
                  <c:v>42839</c:v>
                </c:pt>
                <c:pt idx="104">
                  <c:v>42841</c:v>
                </c:pt>
                <c:pt idx="105">
                  <c:v>42842</c:v>
                </c:pt>
                <c:pt idx="106">
                  <c:v>42843</c:v>
                </c:pt>
                <c:pt idx="107">
                  <c:v>42844</c:v>
                </c:pt>
                <c:pt idx="108">
                  <c:v>42845</c:v>
                </c:pt>
                <c:pt idx="109">
                  <c:v>42846</c:v>
                </c:pt>
                <c:pt idx="110">
                  <c:v>42847</c:v>
                </c:pt>
                <c:pt idx="111">
                  <c:v>42848</c:v>
                </c:pt>
                <c:pt idx="112">
                  <c:v>42849</c:v>
                </c:pt>
                <c:pt idx="113">
                  <c:v>42850</c:v>
                </c:pt>
                <c:pt idx="114">
                  <c:v>42851</c:v>
                </c:pt>
                <c:pt idx="115">
                  <c:v>42852</c:v>
                </c:pt>
                <c:pt idx="116">
                  <c:v>42853</c:v>
                </c:pt>
                <c:pt idx="117">
                  <c:v>42854</c:v>
                </c:pt>
                <c:pt idx="118">
                  <c:v>42855</c:v>
                </c:pt>
                <c:pt idx="119">
                  <c:v>42856</c:v>
                </c:pt>
                <c:pt idx="120">
                  <c:v>42857</c:v>
                </c:pt>
                <c:pt idx="121">
                  <c:v>42858</c:v>
                </c:pt>
                <c:pt idx="122">
                  <c:v>42859</c:v>
                </c:pt>
                <c:pt idx="123">
                  <c:v>42860</c:v>
                </c:pt>
                <c:pt idx="124">
                  <c:v>42861</c:v>
                </c:pt>
                <c:pt idx="125">
                  <c:v>42862</c:v>
                </c:pt>
                <c:pt idx="126">
                  <c:v>42863</c:v>
                </c:pt>
                <c:pt idx="127">
                  <c:v>42864</c:v>
                </c:pt>
                <c:pt idx="128">
                  <c:v>42865</c:v>
                </c:pt>
                <c:pt idx="129">
                  <c:v>42866</c:v>
                </c:pt>
                <c:pt idx="130">
                  <c:v>42867</c:v>
                </c:pt>
                <c:pt idx="131">
                  <c:v>42868</c:v>
                </c:pt>
                <c:pt idx="132">
                  <c:v>42869</c:v>
                </c:pt>
                <c:pt idx="133">
                  <c:v>42870</c:v>
                </c:pt>
                <c:pt idx="134">
                  <c:v>42871</c:v>
                </c:pt>
                <c:pt idx="135">
                  <c:v>42872</c:v>
                </c:pt>
                <c:pt idx="136">
                  <c:v>42873</c:v>
                </c:pt>
                <c:pt idx="137">
                  <c:v>42874</c:v>
                </c:pt>
                <c:pt idx="138">
                  <c:v>42875</c:v>
                </c:pt>
                <c:pt idx="139">
                  <c:v>42876</c:v>
                </c:pt>
                <c:pt idx="140">
                  <c:v>42877</c:v>
                </c:pt>
                <c:pt idx="141">
                  <c:v>42878</c:v>
                </c:pt>
                <c:pt idx="142">
                  <c:v>42879</c:v>
                </c:pt>
                <c:pt idx="143">
                  <c:v>42880</c:v>
                </c:pt>
                <c:pt idx="144">
                  <c:v>42881</c:v>
                </c:pt>
                <c:pt idx="145">
                  <c:v>42882</c:v>
                </c:pt>
                <c:pt idx="146">
                  <c:v>42883</c:v>
                </c:pt>
                <c:pt idx="147">
                  <c:v>42884</c:v>
                </c:pt>
                <c:pt idx="148">
                  <c:v>42885</c:v>
                </c:pt>
                <c:pt idx="149">
                  <c:v>42886</c:v>
                </c:pt>
                <c:pt idx="150">
                  <c:v>42887</c:v>
                </c:pt>
                <c:pt idx="151">
                  <c:v>42888</c:v>
                </c:pt>
                <c:pt idx="152">
                  <c:v>42889</c:v>
                </c:pt>
                <c:pt idx="153">
                  <c:v>42890</c:v>
                </c:pt>
                <c:pt idx="154">
                  <c:v>42891</c:v>
                </c:pt>
                <c:pt idx="155">
                  <c:v>42892</c:v>
                </c:pt>
                <c:pt idx="156">
                  <c:v>42893</c:v>
                </c:pt>
                <c:pt idx="157">
                  <c:v>42894</c:v>
                </c:pt>
                <c:pt idx="158">
                  <c:v>42895</c:v>
                </c:pt>
                <c:pt idx="159">
                  <c:v>42896</c:v>
                </c:pt>
                <c:pt idx="160">
                  <c:v>42897</c:v>
                </c:pt>
                <c:pt idx="161">
                  <c:v>42898</c:v>
                </c:pt>
                <c:pt idx="162">
                  <c:v>42899</c:v>
                </c:pt>
                <c:pt idx="163">
                  <c:v>42900</c:v>
                </c:pt>
                <c:pt idx="164">
                  <c:v>42901</c:v>
                </c:pt>
                <c:pt idx="165">
                  <c:v>42902</c:v>
                </c:pt>
                <c:pt idx="166">
                  <c:v>42903</c:v>
                </c:pt>
                <c:pt idx="167">
                  <c:v>42904</c:v>
                </c:pt>
                <c:pt idx="168">
                  <c:v>42905</c:v>
                </c:pt>
                <c:pt idx="169">
                  <c:v>42906</c:v>
                </c:pt>
                <c:pt idx="170">
                  <c:v>42907</c:v>
                </c:pt>
                <c:pt idx="171">
                  <c:v>42908</c:v>
                </c:pt>
                <c:pt idx="172">
                  <c:v>42909</c:v>
                </c:pt>
                <c:pt idx="173">
                  <c:v>42910</c:v>
                </c:pt>
                <c:pt idx="174">
                  <c:v>42911</c:v>
                </c:pt>
                <c:pt idx="175">
                  <c:v>42912</c:v>
                </c:pt>
                <c:pt idx="176">
                  <c:v>42913</c:v>
                </c:pt>
                <c:pt idx="177">
                  <c:v>42914</c:v>
                </c:pt>
                <c:pt idx="178">
                  <c:v>42915</c:v>
                </c:pt>
                <c:pt idx="179">
                  <c:v>42920</c:v>
                </c:pt>
                <c:pt idx="180">
                  <c:v>42921</c:v>
                </c:pt>
                <c:pt idx="181">
                  <c:v>42933</c:v>
                </c:pt>
                <c:pt idx="182">
                  <c:v>42940</c:v>
                </c:pt>
                <c:pt idx="183">
                  <c:v>42943</c:v>
                </c:pt>
                <c:pt idx="184">
                  <c:v>42944</c:v>
                </c:pt>
                <c:pt idx="185">
                  <c:v>42947</c:v>
                </c:pt>
                <c:pt idx="186">
                  <c:v>42948</c:v>
                </c:pt>
                <c:pt idx="187">
                  <c:v>42949</c:v>
                </c:pt>
                <c:pt idx="188">
                  <c:v>42950</c:v>
                </c:pt>
                <c:pt idx="189">
                  <c:v>42951</c:v>
                </c:pt>
                <c:pt idx="190">
                  <c:v>42952</c:v>
                </c:pt>
                <c:pt idx="191">
                  <c:v>42953</c:v>
                </c:pt>
                <c:pt idx="192">
                  <c:v>42954</c:v>
                </c:pt>
                <c:pt idx="193">
                  <c:v>42961</c:v>
                </c:pt>
                <c:pt idx="194">
                  <c:v>42963</c:v>
                </c:pt>
                <c:pt idx="195">
                  <c:v>42964</c:v>
                </c:pt>
                <c:pt idx="196">
                  <c:v>42965</c:v>
                </c:pt>
                <c:pt idx="197">
                  <c:v>42968</c:v>
                </c:pt>
                <c:pt idx="198">
                  <c:v>42969</c:v>
                </c:pt>
                <c:pt idx="199">
                  <c:v>42970</c:v>
                </c:pt>
                <c:pt idx="200">
                  <c:v>42971</c:v>
                </c:pt>
                <c:pt idx="201">
                  <c:v>42972</c:v>
                </c:pt>
                <c:pt idx="202">
                  <c:v>42976</c:v>
                </c:pt>
                <c:pt idx="203">
                  <c:v>42979</c:v>
                </c:pt>
                <c:pt idx="204">
                  <c:v>42980</c:v>
                </c:pt>
                <c:pt idx="205">
                  <c:v>42981</c:v>
                </c:pt>
                <c:pt idx="206">
                  <c:v>42982</c:v>
                </c:pt>
                <c:pt idx="207">
                  <c:v>42983</c:v>
                </c:pt>
                <c:pt idx="208">
                  <c:v>42984</c:v>
                </c:pt>
                <c:pt idx="209">
                  <c:v>42985</c:v>
                </c:pt>
                <c:pt idx="210">
                  <c:v>42986</c:v>
                </c:pt>
                <c:pt idx="211">
                  <c:v>42987</c:v>
                </c:pt>
                <c:pt idx="212">
                  <c:v>42988</c:v>
                </c:pt>
                <c:pt idx="213">
                  <c:v>42989</c:v>
                </c:pt>
                <c:pt idx="214">
                  <c:v>42990</c:v>
                </c:pt>
                <c:pt idx="215">
                  <c:v>42991</c:v>
                </c:pt>
                <c:pt idx="216">
                  <c:v>42992</c:v>
                </c:pt>
                <c:pt idx="217">
                  <c:v>42993</c:v>
                </c:pt>
                <c:pt idx="218">
                  <c:v>42994</c:v>
                </c:pt>
                <c:pt idx="219">
                  <c:v>42995</c:v>
                </c:pt>
                <c:pt idx="220">
                  <c:v>42996</c:v>
                </c:pt>
                <c:pt idx="221">
                  <c:v>42997</c:v>
                </c:pt>
                <c:pt idx="222">
                  <c:v>42998</c:v>
                </c:pt>
                <c:pt idx="223">
                  <c:v>42999</c:v>
                </c:pt>
                <c:pt idx="224">
                  <c:v>43000</c:v>
                </c:pt>
                <c:pt idx="225">
                  <c:v>43001</c:v>
                </c:pt>
                <c:pt idx="226">
                  <c:v>43002</c:v>
                </c:pt>
                <c:pt idx="227">
                  <c:v>43003</c:v>
                </c:pt>
                <c:pt idx="228">
                  <c:v>43004</c:v>
                </c:pt>
                <c:pt idx="229">
                  <c:v>43005</c:v>
                </c:pt>
                <c:pt idx="230">
                  <c:v>43006</c:v>
                </c:pt>
                <c:pt idx="231">
                  <c:v>43007</c:v>
                </c:pt>
                <c:pt idx="232">
                  <c:v>43008</c:v>
                </c:pt>
                <c:pt idx="233">
                  <c:v>43009</c:v>
                </c:pt>
                <c:pt idx="234">
                  <c:v>43010</c:v>
                </c:pt>
                <c:pt idx="235">
                  <c:v>43011</c:v>
                </c:pt>
                <c:pt idx="236">
                  <c:v>43012</c:v>
                </c:pt>
                <c:pt idx="237">
                  <c:v>43013</c:v>
                </c:pt>
                <c:pt idx="238">
                  <c:v>43014</c:v>
                </c:pt>
                <c:pt idx="239">
                  <c:v>43015</c:v>
                </c:pt>
                <c:pt idx="240">
                  <c:v>43016</c:v>
                </c:pt>
                <c:pt idx="241">
                  <c:v>43017</c:v>
                </c:pt>
                <c:pt idx="242">
                  <c:v>43018</c:v>
                </c:pt>
                <c:pt idx="243">
                  <c:v>43019</c:v>
                </c:pt>
                <c:pt idx="244">
                  <c:v>43020</c:v>
                </c:pt>
                <c:pt idx="245">
                  <c:v>43021</c:v>
                </c:pt>
                <c:pt idx="246">
                  <c:v>43022</c:v>
                </c:pt>
                <c:pt idx="247">
                  <c:v>43023</c:v>
                </c:pt>
                <c:pt idx="248">
                  <c:v>43024</c:v>
                </c:pt>
                <c:pt idx="249">
                  <c:v>43025</c:v>
                </c:pt>
                <c:pt idx="250">
                  <c:v>43026</c:v>
                </c:pt>
                <c:pt idx="251">
                  <c:v>43027</c:v>
                </c:pt>
                <c:pt idx="252">
                  <c:v>43028</c:v>
                </c:pt>
                <c:pt idx="253">
                  <c:v>43029</c:v>
                </c:pt>
                <c:pt idx="254">
                  <c:v>43030</c:v>
                </c:pt>
                <c:pt idx="255">
                  <c:v>43031</c:v>
                </c:pt>
                <c:pt idx="256">
                  <c:v>43032</c:v>
                </c:pt>
                <c:pt idx="257">
                  <c:v>43033</c:v>
                </c:pt>
                <c:pt idx="258">
                  <c:v>43034</c:v>
                </c:pt>
                <c:pt idx="259">
                  <c:v>43035</c:v>
                </c:pt>
                <c:pt idx="260">
                  <c:v>43036</c:v>
                </c:pt>
                <c:pt idx="261">
                  <c:v>43037</c:v>
                </c:pt>
                <c:pt idx="262">
                  <c:v>43038</c:v>
                </c:pt>
                <c:pt idx="263">
                  <c:v>43039</c:v>
                </c:pt>
                <c:pt idx="264">
                  <c:v>43040</c:v>
                </c:pt>
                <c:pt idx="265">
                  <c:v>43041</c:v>
                </c:pt>
                <c:pt idx="266">
                  <c:v>43042</c:v>
                </c:pt>
                <c:pt idx="267">
                  <c:v>43043</c:v>
                </c:pt>
                <c:pt idx="268">
                  <c:v>43044</c:v>
                </c:pt>
                <c:pt idx="269">
                  <c:v>43045</c:v>
                </c:pt>
                <c:pt idx="270">
                  <c:v>43046</c:v>
                </c:pt>
                <c:pt idx="271">
                  <c:v>43047</c:v>
                </c:pt>
                <c:pt idx="272">
                  <c:v>43048</c:v>
                </c:pt>
                <c:pt idx="273">
                  <c:v>43049</c:v>
                </c:pt>
                <c:pt idx="274">
                  <c:v>43050</c:v>
                </c:pt>
                <c:pt idx="275">
                  <c:v>43051</c:v>
                </c:pt>
                <c:pt idx="276">
                  <c:v>43052</c:v>
                </c:pt>
                <c:pt idx="277">
                  <c:v>43053</c:v>
                </c:pt>
                <c:pt idx="278">
                  <c:v>43054</c:v>
                </c:pt>
                <c:pt idx="279">
                  <c:v>43055</c:v>
                </c:pt>
                <c:pt idx="280">
                  <c:v>43056</c:v>
                </c:pt>
                <c:pt idx="281">
                  <c:v>43058</c:v>
                </c:pt>
                <c:pt idx="282">
                  <c:v>43059</c:v>
                </c:pt>
                <c:pt idx="283">
                  <c:v>43060</c:v>
                </c:pt>
                <c:pt idx="284">
                  <c:v>43061</c:v>
                </c:pt>
                <c:pt idx="285">
                  <c:v>43062</c:v>
                </c:pt>
                <c:pt idx="286">
                  <c:v>43063</c:v>
                </c:pt>
                <c:pt idx="287">
                  <c:v>43064</c:v>
                </c:pt>
                <c:pt idx="288">
                  <c:v>43065</c:v>
                </c:pt>
                <c:pt idx="289">
                  <c:v>43066</c:v>
                </c:pt>
                <c:pt idx="290">
                  <c:v>43067</c:v>
                </c:pt>
                <c:pt idx="291">
                  <c:v>43068</c:v>
                </c:pt>
                <c:pt idx="292">
                  <c:v>43069</c:v>
                </c:pt>
                <c:pt idx="293">
                  <c:v>43070</c:v>
                </c:pt>
                <c:pt idx="294">
                  <c:v>43071</c:v>
                </c:pt>
                <c:pt idx="295">
                  <c:v>43072</c:v>
                </c:pt>
                <c:pt idx="296">
                  <c:v>43073</c:v>
                </c:pt>
                <c:pt idx="297">
                  <c:v>43074</c:v>
                </c:pt>
                <c:pt idx="298">
                  <c:v>43075</c:v>
                </c:pt>
                <c:pt idx="299">
                  <c:v>43076</c:v>
                </c:pt>
                <c:pt idx="300">
                  <c:v>43077</c:v>
                </c:pt>
                <c:pt idx="301">
                  <c:v>43078</c:v>
                </c:pt>
                <c:pt idx="302">
                  <c:v>43079</c:v>
                </c:pt>
                <c:pt idx="303">
                  <c:v>43080</c:v>
                </c:pt>
                <c:pt idx="304">
                  <c:v>43081</c:v>
                </c:pt>
                <c:pt idx="305">
                  <c:v>43082</c:v>
                </c:pt>
                <c:pt idx="306">
                  <c:v>43083</c:v>
                </c:pt>
                <c:pt idx="307">
                  <c:v>43084</c:v>
                </c:pt>
                <c:pt idx="308">
                  <c:v>43086</c:v>
                </c:pt>
                <c:pt idx="309">
                  <c:v>43087</c:v>
                </c:pt>
                <c:pt idx="310">
                  <c:v>43088</c:v>
                </c:pt>
                <c:pt idx="311">
                  <c:v>43089</c:v>
                </c:pt>
                <c:pt idx="312">
                  <c:v>43090</c:v>
                </c:pt>
                <c:pt idx="313">
                  <c:v>43091</c:v>
                </c:pt>
                <c:pt idx="314">
                  <c:v>43096</c:v>
                </c:pt>
                <c:pt idx="315">
                  <c:v>43097</c:v>
                </c:pt>
                <c:pt idx="316">
                  <c:v>43098</c:v>
                </c:pt>
                <c:pt idx="317">
                  <c:v>43099</c:v>
                </c:pt>
                <c:pt idx="318">
                  <c:v>43100</c:v>
                </c:pt>
              </c:numCache>
            </c:numRef>
          </c:cat>
          <c:val>
            <c:numRef>
              <c:f>Tabelle1!$B$2:$B$320</c:f>
              <c:numCache>
                <c:formatCode>General</c:formatCode>
                <c:ptCount val="319"/>
                <c:pt idx="0">
                  <c:v>3</c:v>
                </c:pt>
                <c:pt idx="1">
                  <c:v>8</c:v>
                </c:pt>
                <c:pt idx="2">
                  <c:v>8</c:v>
                </c:pt>
                <c:pt idx="3">
                  <c:v>6</c:v>
                </c:pt>
                <c:pt idx="4">
                  <c:v>15</c:v>
                </c:pt>
                <c:pt idx="5">
                  <c:v>12</c:v>
                </c:pt>
                <c:pt idx="6">
                  <c:v>4</c:v>
                </c:pt>
                <c:pt idx="7">
                  <c:v>3</c:v>
                </c:pt>
                <c:pt idx="8">
                  <c:v>5</c:v>
                </c:pt>
                <c:pt idx="9">
                  <c:v>7</c:v>
                </c:pt>
                <c:pt idx="10">
                  <c:v>13</c:v>
                </c:pt>
                <c:pt idx="11">
                  <c:v>8</c:v>
                </c:pt>
                <c:pt idx="12">
                  <c:v>10</c:v>
                </c:pt>
                <c:pt idx="13">
                  <c:v>3</c:v>
                </c:pt>
                <c:pt idx="14">
                  <c:v>1</c:v>
                </c:pt>
                <c:pt idx="15">
                  <c:v>13</c:v>
                </c:pt>
                <c:pt idx="16">
                  <c:v>11</c:v>
                </c:pt>
                <c:pt idx="17">
                  <c:v>20</c:v>
                </c:pt>
                <c:pt idx="18">
                  <c:v>14</c:v>
                </c:pt>
                <c:pt idx="19">
                  <c:v>13</c:v>
                </c:pt>
                <c:pt idx="20">
                  <c:v>2</c:v>
                </c:pt>
                <c:pt idx="21">
                  <c:v>6</c:v>
                </c:pt>
                <c:pt idx="22">
                  <c:v>17</c:v>
                </c:pt>
                <c:pt idx="23">
                  <c:v>14</c:v>
                </c:pt>
                <c:pt idx="24">
                  <c:v>13</c:v>
                </c:pt>
                <c:pt idx="25">
                  <c:v>9</c:v>
                </c:pt>
                <c:pt idx="26">
                  <c:v>10</c:v>
                </c:pt>
                <c:pt idx="27">
                  <c:v>2</c:v>
                </c:pt>
                <c:pt idx="28">
                  <c:v>8</c:v>
                </c:pt>
                <c:pt idx="29">
                  <c:v>11</c:v>
                </c:pt>
                <c:pt idx="30">
                  <c:v>11</c:v>
                </c:pt>
                <c:pt idx="31">
                  <c:v>7</c:v>
                </c:pt>
                <c:pt idx="32">
                  <c:v>17</c:v>
                </c:pt>
                <c:pt idx="33">
                  <c:v>6</c:v>
                </c:pt>
                <c:pt idx="34">
                  <c:v>2</c:v>
                </c:pt>
                <c:pt idx="35">
                  <c:v>4</c:v>
                </c:pt>
                <c:pt idx="36">
                  <c:v>13</c:v>
                </c:pt>
                <c:pt idx="37">
                  <c:v>22</c:v>
                </c:pt>
                <c:pt idx="38">
                  <c:v>14</c:v>
                </c:pt>
                <c:pt idx="39">
                  <c:v>15</c:v>
                </c:pt>
                <c:pt idx="40">
                  <c:v>8</c:v>
                </c:pt>
                <c:pt idx="41">
                  <c:v>3</c:v>
                </c:pt>
                <c:pt idx="42">
                  <c:v>8</c:v>
                </c:pt>
                <c:pt idx="43">
                  <c:v>21</c:v>
                </c:pt>
                <c:pt idx="44">
                  <c:v>19</c:v>
                </c:pt>
                <c:pt idx="45">
                  <c:v>24</c:v>
                </c:pt>
                <c:pt idx="46">
                  <c:v>12</c:v>
                </c:pt>
                <c:pt idx="47">
                  <c:v>19</c:v>
                </c:pt>
                <c:pt idx="48">
                  <c:v>2</c:v>
                </c:pt>
                <c:pt idx="49">
                  <c:v>7</c:v>
                </c:pt>
                <c:pt idx="50">
                  <c:v>16</c:v>
                </c:pt>
                <c:pt idx="51">
                  <c:v>12</c:v>
                </c:pt>
                <c:pt idx="52">
                  <c:v>14</c:v>
                </c:pt>
                <c:pt idx="53">
                  <c:v>23</c:v>
                </c:pt>
                <c:pt idx="54">
                  <c:v>8</c:v>
                </c:pt>
                <c:pt idx="55">
                  <c:v>2</c:v>
                </c:pt>
                <c:pt idx="56">
                  <c:v>3</c:v>
                </c:pt>
                <c:pt idx="57">
                  <c:v>17</c:v>
                </c:pt>
                <c:pt idx="58">
                  <c:v>12</c:v>
                </c:pt>
                <c:pt idx="59">
                  <c:v>13</c:v>
                </c:pt>
                <c:pt idx="60">
                  <c:v>15</c:v>
                </c:pt>
                <c:pt idx="61">
                  <c:v>12</c:v>
                </c:pt>
                <c:pt idx="62">
                  <c:v>3</c:v>
                </c:pt>
                <c:pt idx="63">
                  <c:v>2</c:v>
                </c:pt>
                <c:pt idx="64">
                  <c:v>14</c:v>
                </c:pt>
                <c:pt idx="65">
                  <c:v>14</c:v>
                </c:pt>
                <c:pt idx="66">
                  <c:v>18</c:v>
                </c:pt>
                <c:pt idx="67">
                  <c:v>14</c:v>
                </c:pt>
                <c:pt idx="68">
                  <c:v>18</c:v>
                </c:pt>
                <c:pt idx="69">
                  <c:v>2</c:v>
                </c:pt>
                <c:pt idx="70">
                  <c:v>5</c:v>
                </c:pt>
                <c:pt idx="71">
                  <c:v>14</c:v>
                </c:pt>
                <c:pt idx="72">
                  <c:v>17</c:v>
                </c:pt>
                <c:pt idx="73">
                  <c:v>26</c:v>
                </c:pt>
                <c:pt idx="74">
                  <c:v>18</c:v>
                </c:pt>
                <c:pt idx="75">
                  <c:v>20</c:v>
                </c:pt>
                <c:pt idx="76">
                  <c:v>1</c:v>
                </c:pt>
                <c:pt idx="77">
                  <c:v>5</c:v>
                </c:pt>
                <c:pt idx="78">
                  <c:v>28</c:v>
                </c:pt>
                <c:pt idx="79">
                  <c:v>21</c:v>
                </c:pt>
                <c:pt idx="80">
                  <c:v>16</c:v>
                </c:pt>
                <c:pt idx="81">
                  <c:v>16</c:v>
                </c:pt>
                <c:pt idx="82">
                  <c:v>14</c:v>
                </c:pt>
                <c:pt idx="83">
                  <c:v>2</c:v>
                </c:pt>
                <c:pt idx="84">
                  <c:v>8</c:v>
                </c:pt>
                <c:pt idx="85">
                  <c:v>15</c:v>
                </c:pt>
                <c:pt idx="86">
                  <c:v>23</c:v>
                </c:pt>
                <c:pt idx="87">
                  <c:v>16</c:v>
                </c:pt>
                <c:pt idx="88">
                  <c:v>9</c:v>
                </c:pt>
                <c:pt idx="89">
                  <c:v>5</c:v>
                </c:pt>
                <c:pt idx="90">
                  <c:v>1</c:v>
                </c:pt>
                <c:pt idx="91">
                  <c:v>4</c:v>
                </c:pt>
                <c:pt idx="92">
                  <c:v>14</c:v>
                </c:pt>
                <c:pt idx="93">
                  <c:v>13</c:v>
                </c:pt>
                <c:pt idx="94">
                  <c:v>9</c:v>
                </c:pt>
                <c:pt idx="95">
                  <c:v>18</c:v>
                </c:pt>
                <c:pt idx="96">
                  <c:v>14</c:v>
                </c:pt>
                <c:pt idx="97">
                  <c:v>5</c:v>
                </c:pt>
                <c:pt idx="98">
                  <c:v>3</c:v>
                </c:pt>
                <c:pt idx="99">
                  <c:v>20</c:v>
                </c:pt>
                <c:pt idx="100">
                  <c:v>15</c:v>
                </c:pt>
                <c:pt idx="101">
                  <c:v>14</c:v>
                </c:pt>
                <c:pt idx="102">
                  <c:v>5</c:v>
                </c:pt>
                <c:pt idx="103">
                  <c:v>3</c:v>
                </c:pt>
                <c:pt idx="104">
                  <c:v>1</c:v>
                </c:pt>
                <c:pt idx="105">
                  <c:v>2</c:v>
                </c:pt>
                <c:pt idx="106">
                  <c:v>12</c:v>
                </c:pt>
                <c:pt idx="107">
                  <c:v>9</c:v>
                </c:pt>
                <c:pt idx="108">
                  <c:v>11</c:v>
                </c:pt>
                <c:pt idx="109">
                  <c:v>11</c:v>
                </c:pt>
                <c:pt idx="110">
                  <c:v>6</c:v>
                </c:pt>
                <c:pt idx="111">
                  <c:v>2</c:v>
                </c:pt>
                <c:pt idx="112">
                  <c:v>16</c:v>
                </c:pt>
                <c:pt idx="113">
                  <c:v>19</c:v>
                </c:pt>
                <c:pt idx="114">
                  <c:v>17</c:v>
                </c:pt>
                <c:pt idx="115">
                  <c:v>9</c:v>
                </c:pt>
                <c:pt idx="116">
                  <c:v>13</c:v>
                </c:pt>
                <c:pt idx="117">
                  <c:v>3</c:v>
                </c:pt>
                <c:pt idx="118">
                  <c:v>1</c:v>
                </c:pt>
                <c:pt idx="119">
                  <c:v>3</c:v>
                </c:pt>
                <c:pt idx="120">
                  <c:v>11</c:v>
                </c:pt>
                <c:pt idx="121">
                  <c:v>9</c:v>
                </c:pt>
                <c:pt idx="122">
                  <c:v>6</c:v>
                </c:pt>
                <c:pt idx="123">
                  <c:v>9</c:v>
                </c:pt>
                <c:pt idx="124">
                  <c:v>3</c:v>
                </c:pt>
                <c:pt idx="125">
                  <c:v>2</c:v>
                </c:pt>
                <c:pt idx="126">
                  <c:v>12</c:v>
                </c:pt>
                <c:pt idx="127">
                  <c:v>11</c:v>
                </c:pt>
                <c:pt idx="128">
                  <c:v>10</c:v>
                </c:pt>
                <c:pt idx="129">
                  <c:v>5</c:v>
                </c:pt>
                <c:pt idx="130">
                  <c:v>11</c:v>
                </c:pt>
                <c:pt idx="131">
                  <c:v>2</c:v>
                </c:pt>
                <c:pt idx="132">
                  <c:v>3</c:v>
                </c:pt>
                <c:pt idx="133">
                  <c:v>10</c:v>
                </c:pt>
                <c:pt idx="134">
                  <c:v>15</c:v>
                </c:pt>
                <c:pt idx="135">
                  <c:v>13</c:v>
                </c:pt>
                <c:pt idx="136">
                  <c:v>20</c:v>
                </c:pt>
                <c:pt idx="137">
                  <c:v>11</c:v>
                </c:pt>
                <c:pt idx="138">
                  <c:v>2</c:v>
                </c:pt>
                <c:pt idx="139">
                  <c:v>7</c:v>
                </c:pt>
                <c:pt idx="140">
                  <c:v>12</c:v>
                </c:pt>
                <c:pt idx="141">
                  <c:v>14</c:v>
                </c:pt>
                <c:pt idx="142">
                  <c:v>12</c:v>
                </c:pt>
                <c:pt idx="143">
                  <c:v>3</c:v>
                </c:pt>
                <c:pt idx="144">
                  <c:v>7</c:v>
                </c:pt>
                <c:pt idx="145">
                  <c:v>8</c:v>
                </c:pt>
                <c:pt idx="146">
                  <c:v>3</c:v>
                </c:pt>
                <c:pt idx="147">
                  <c:v>10</c:v>
                </c:pt>
                <c:pt idx="148">
                  <c:v>22</c:v>
                </c:pt>
                <c:pt idx="149">
                  <c:v>15</c:v>
                </c:pt>
                <c:pt idx="150">
                  <c:v>11</c:v>
                </c:pt>
                <c:pt idx="151">
                  <c:v>9</c:v>
                </c:pt>
                <c:pt idx="152">
                  <c:v>4</c:v>
                </c:pt>
                <c:pt idx="153">
                  <c:v>4</c:v>
                </c:pt>
                <c:pt idx="154">
                  <c:v>4</c:v>
                </c:pt>
                <c:pt idx="155">
                  <c:v>11</c:v>
                </c:pt>
                <c:pt idx="156">
                  <c:v>13</c:v>
                </c:pt>
                <c:pt idx="157">
                  <c:v>6</c:v>
                </c:pt>
                <c:pt idx="158">
                  <c:v>7</c:v>
                </c:pt>
                <c:pt idx="159">
                  <c:v>4</c:v>
                </c:pt>
                <c:pt idx="160">
                  <c:v>3</c:v>
                </c:pt>
                <c:pt idx="161">
                  <c:v>19</c:v>
                </c:pt>
                <c:pt idx="162">
                  <c:v>14</c:v>
                </c:pt>
                <c:pt idx="163">
                  <c:v>11</c:v>
                </c:pt>
                <c:pt idx="164">
                  <c:v>12</c:v>
                </c:pt>
                <c:pt idx="165">
                  <c:v>7</c:v>
                </c:pt>
                <c:pt idx="166">
                  <c:v>2</c:v>
                </c:pt>
                <c:pt idx="167">
                  <c:v>4</c:v>
                </c:pt>
                <c:pt idx="168">
                  <c:v>17</c:v>
                </c:pt>
                <c:pt idx="169">
                  <c:v>12</c:v>
                </c:pt>
                <c:pt idx="170">
                  <c:v>13</c:v>
                </c:pt>
                <c:pt idx="171">
                  <c:v>12</c:v>
                </c:pt>
                <c:pt idx="172">
                  <c:v>7</c:v>
                </c:pt>
                <c:pt idx="173">
                  <c:v>1</c:v>
                </c:pt>
                <c:pt idx="174">
                  <c:v>1</c:v>
                </c:pt>
                <c:pt idx="175">
                  <c:v>20</c:v>
                </c:pt>
                <c:pt idx="176">
                  <c:v>16</c:v>
                </c:pt>
                <c:pt idx="177">
                  <c:v>13</c:v>
                </c:pt>
                <c:pt idx="178">
                  <c:v>5</c:v>
                </c:pt>
                <c:pt idx="179">
                  <c:v>2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3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2</c:v>
                </c:pt>
                <c:pt idx="197">
                  <c:v>1</c:v>
                </c:pt>
                <c:pt idx="198">
                  <c:v>3</c:v>
                </c:pt>
                <c:pt idx="199">
                  <c:v>1</c:v>
                </c:pt>
                <c:pt idx="200">
                  <c:v>1</c:v>
                </c:pt>
                <c:pt idx="201">
                  <c:v>2</c:v>
                </c:pt>
                <c:pt idx="202">
                  <c:v>1</c:v>
                </c:pt>
                <c:pt idx="203">
                  <c:v>9</c:v>
                </c:pt>
                <c:pt idx="204">
                  <c:v>5</c:v>
                </c:pt>
                <c:pt idx="205">
                  <c:v>2</c:v>
                </c:pt>
                <c:pt idx="206">
                  <c:v>23</c:v>
                </c:pt>
                <c:pt idx="207">
                  <c:v>26</c:v>
                </c:pt>
                <c:pt idx="208">
                  <c:v>34</c:v>
                </c:pt>
                <c:pt idx="209">
                  <c:v>45</c:v>
                </c:pt>
                <c:pt idx="210">
                  <c:v>26</c:v>
                </c:pt>
                <c:pt idx="211">
                  <c:v>5</c:v>
                </c:pt>
                <c:pt idx="212">
                  <c:v>3</c:v>
                </c:pt>
                <c:pt idx="213">
                  <c:v>16</c:v>
                </c:pt>
                <c:pt idx="214">
                  <c:v>25</c:v>
                </c:pt>
                <c:pt idx="215">
                  <c:v>17</c:v>
                </c:pt>
                <c:pt idx="216">
                  <c:v>16</c:v>
                </c:pt>
                <c:pt idx="217">
                  <c:v>7</c:v>
                </c:pt>
                <c:pt idx="218">
                  <c:v>1</c:v>
                </c:pt>
                <c:pt idx="219">
                  <c:v>5</c:v>
                </c:pt>
                <c:pt idx="220">
                  <c:v>12</c:v>
                </c:pt>
                <c:pt idx="221">
                  <c:v>17</c:v>
                </c:pt>
                <c:pt idx="222">
                  <c:v>13</c:v>
                </c:pt>
                <c:pt idx="223">
                  <c:v>17</c:v>
                </c:pt>
                <c:pt idx="224">
                  <c:v>15</c:v>
                </c:pt>
                <c:pt idx="225">
                  <c:v>1</c:v>
                </c:pt>
                <c:pt idx="226">
                  <c:v>1</c:v>
                </c:pt>
                <c:pt idx="227">
                  <c:v>15</c:v>
                </c:pt>
                <c:pt idx="228">
                  <c:v>11</c:v>
                </c:pt>
                <c:pt idx="229">
                  <c:v>11</c:v>
                </c:pt>
                <c:pt idx="230">
                  <c:v>7</c:v>
                </c:pt>
                <c:pt idx="231">
                  <c:v>7</c:v>
                </c:pt>
                <c:pt idx="232">
                  <c:v>4</c:v>
                </c:pt>
                <c:pt idx="233">
                  <c:v>5</c:v>
                </c:pt>
                <c:pt idx="234">
                  <c:v>9</c:v>
                </c:pt>
                <c:pt idx="235">
                  <c:v>8</c:v>
                </c:pt>
                <c:pt idx="236">
                  <c:v>16</c:v>
                </c:pt>
                <c:pt idx="237">
                  <c:v>11</c:v>
                </c:pt>
                <c:pt idx="238">
                  <c:v>9</c:v>
                </c:pt>
                <c:pt idx="239">
                  <c:v>7</c:v>
                </c:pt>
                <c:pt idx="240">
                  <c:v>4</c:v>
                </c:pt>
                <c:pt idx="241">
                  <c:v>15</c:v>
                </c:pt>
                <c:pt idx="242">
                  <c:v>15</c:v>
                </c:pt>
                <c:pt idx="243">
                  <c:v>16</c:v>
                </c:pt>
                <c:pt idx="244">
                  <c:v>10</c:v>
                </c:pt>
                <c:pt idx="245">
                  <c:v>12</c:v>
                </c:pt>
                <c:pt idx="246">
                  <c:v>1</c:v>
                </c:pt>
                <c:pt idx="247">
                  <c:v>1</c:v>
                </c:pt>
                <c:pt idx="248">
                  <c:v>16</c:v>
                </c:pt>
                <c:pt idx="249">
                  <c:v>21</c:v>
                </c:pt>
                <c:pt idx="250">
                  <c:v>10</c:v>
                </c:pt>
                <c:pt idx="251">
                  <c:v>15</c:v>
                </c:pt>
                <c:pt idx="252">
                  <c:v>25</c:v>
                </c:pt>
                <c:pt idx="253">
                  <c:v>7</c:v>
                </c:pt>
                <c:pt idx="254">
                  <c:v>1</c:v>
                </c:pt>
                <c:pt idx="255">
                  <c:v>11</c:v>
                </c:pt>
                <c:pt idx="256">
                  <c:v>14</c:v>
                </c:pt>
                <c:pt idx="257">
                  <c:v>14</c:v>
                </c:pt>
                <c:pt idx="258">
                  <c:v>10</c:v>
                </c:pt>
                <c:pt idx="259">
                  <c:v>16</c:v>
                </c:pt>
                <c:pt idx="260">
                  <c:v>7</c:v>
                </c:pt>
                <c:pt idx="261">
                  <c:v>2</c:v>
                </c:pt>
                <c:pt idx="262">
                  <c:v>10</c:v>
                </c:pt>
                <c:pt idx="263">
                  <c:v>5</c:v>
                </c:pt>
                <c:pt idx="264">
                  <c:v>12</c:v>
                </c:pt>
                <c:pt idx="265">
                  <c:v>10</c:v>
                </c:pt>
                <c:pt idx="266">
                  <c:v>14</c:v>
                </c:pt>
                <c:pt idx="267">
                  <c:v>7</c:v>
                </c:pt>
                <c:pt idx="268">
                  <c:v>3</c:v>
                </c:pt>
                <c:pt idx="269">
                  <c:v>8</c:v>
                </c:pt>
                <c:pt idx="270">
                  <c:v>12</c:v>
                </c:pt>
                <c:pt idx="271">
                  <c:v>9</c:v>
                </c:pt>
                <c:pt idx="272">
                  <c:v>15</c:v>
                </c:pt>
                <c:pt idx="273">
                  <c:v>8</c:v>
                </c:pt>
                <c:pt idx="274">
                  <c:v>7</c:v>
                </c:pt>
                <c:pt idx="275">
                  <c:v>6</c:v>
                </c:pt>
                <c:pt idx="276">
                  <c:v>10</c:v>
                </c:pt>
                <c:pt idx="277">
                  <c:v>9</c:v>
                </c:pt>
                <c:pt idx="278">
                  <c:v>8</c:v>
                </c:pt>
                <c:pt idx="279">
                  <c:v>6</c:v>
                </c:pt>
                <c:pt idx="280">
                  <c:v>3</c:v>
                </c:pt>
                <c:pt idx="281">
                  <c:v>4</c:v>
                </c:pt>
                <c:pt idx="282">
                  <c:v>14</c:v>
                </c:pt>
                <c:pt idx="283">
                  <c:v>21</c:v>
                </c:pt>
                <c:pt idx="284">
                  <c:v>13</c:v>
                </c:pt>
                <c:pt idx="285">
                  <c:v>10</c:v>
                </c:pt>
                <c:pt idx="286">
                  <c:v>6</c:v>
                </c:pt>
                <c:pt idx="287">
                  <c:v>3</c:v>
                </c:pt>
                <c:pt idx="288">
                  <c:v>1</c:v>
                </c:pt>
                <c:pt idx="289">
                  <c:v>11</c:v>
                </c:pt>
                <c:pt idx="290">
                  <c:v>10</c:v>
                </c:pt>
                <c:pt idx="291">
                  <c:v>13</c:v>
                </c:pt>
                <c:pt idx="292">
                  <c:v>11</c:v>
                </c:pt>
                <c:pt idx="293">
                  <c:v>5</c:v>
                </c:pt>
                <c:pt idx="294">
                  <c:v>1</c:v>
                </c:pt>
                <c:pt idx="295">
                  <c:v>4</c:v>
                </c:pt>
                <c:pt idx="296">
                  <c:v>12</c:v>
                </c:pt>
                <c:pt idx="297">
                  <c:v>13</c:v>
                </c:pt>
                <c:pt idx="298">
                  <c:v>5</c:v>
                </c:pt>
                <c:pt idx="299">
                  <c:v>17</c:v>
                </c:pt>
                <c:pt idx="300">
                  <c:v>10</c:v>
                </c:pt>
                <c:pt idx="301">
                  <c:v>4</c:v>
                </c:pt>
                <c:pt idx="302">
                  <c:v>3</c:v>
                </c:pt>
                <c:pt idx="303">
                  <c:v>13</c:v>
                </c:pt>
                <c:pt idx="304">
                  <c:v>13</c:v>
                </c:pt>
                <c:pt idx="305">
                  <c:v>16</c:v>
                </c:pt>
                <c:pt idx="306">
                  <c:v>19</c:v>
                </c:pt>
                <c:pt idx="307">
                  <c:v>14</c:v>
                </c:pt>
                <c:pt idx="308">
                  <c:v>1</c:v>
                </c:pt>
                <c:pt idx="309">
                  <c:v>18</c:v>
                </c:pt>
                <c:pt idx="310">
                  <c:v>16</c:v>
                </c:pt>
                <c:pt idx="311">
                  <c:v>16</c:v>
                </c:pt>
                <c:pt idx="312">
                  <c:v>8</c:v>
                </c:pt>
                <c:pt idx="313">
                  <c:v>11</c:v>
                </c:pt>
                <c:pt idx="314">
                  <c:v>3</c:v>
                </c:pt>
                <c:pt idx="315">
                  <c:v>3</c:v>
                </c:pt>
                <c:pt idx="316">
                  <c:v>4</c:v>
                </c:pt>
                <c:pt idx="317">
                  <c:v>3</c:v>
                </c:pt>
                <c:pt idx="31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4C-40D2-A2FB-EA45F672AB4E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rohstofftransparenz.de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Tabelle1!$A$2:$A$320</c:f>
              <c:numCache>
                <c:formatCode>m/d/yyyy</c:formatCode>
                <c:ptCount val="319"/>
                <c:pt idx="0">
                  <c:v>42736</c:v>
                </c:pt>
                <c:pt idx="1">
                  <c:v>42737</c:v>
                </c:pt>
                <c:pt idx="2">
                  <c:v>42738</c:v>
                </c:pt>
                <c:pt idx="3">
                  <c:v>42739</c:v>
                </c:pt>
                <c:pt idx="4">
                  <c:v>42740</c:v>
                </c:pt>
                <c:pt idx="5">
                  <c:v>42741</c:v>
                </c:pt>
                <c:pt idx="6">
                  <c:v>42742</c:v>
                </c:pt>
                <c:pt idx="7">
                  <c:v>42743</c:v>
                </c:pt>
                <c:pt idx="8">
                  <c:v>42744</c:v>
                </c:pt>
                <c:pt idx="9">
                  <c:v>42745</c:v>
                </c:pt>
                <c:pt idx="10">
                  <c:v>42746</c:v>
                </c:pt>
                <c:pt idx="11">
                  <c:v>42747</c:v>
                </c:pt>
                <c:pt idx="12">
                  <c:v>42748</c:v>
                </c:pt>
                <c:pt idx="13">
                  <c:v>42749</c:v>
                </c:pt>
                <c:pt idx="14">
                  <c:v>42750</c:v>
                </c:pt>
                <c:pt idx="15">
                  <c:v>42751</c:v>
                </c:pt>
                <c:pt idx="16">
                  <c:v>42752</c:v>
                </c:pt>
                <c:pt idx="17">
                  <c:v>42753</c:v>
                </c:pt>
                <c:pt idx="18">
                  <c:v>42754</c:v>
                </c:pt>
                <c:pt idx="19">
                  <c:v>42755</c:v>
                </c:pt>
                <c:pt idx="20">
                  <c:v>42756</c:v>
                </c:pt>
                <c:pt idx="21">
                  <c:v>42757</c:v>
                </c:pt>
                <c:pt idx="22">
                  <c:v>42758</c:v>
                </c:pt>
                <c:pt idx="23">
                  <c:v>42759</c:v>
                </c:pt>
                <c:pt idx="24">
                  <c:v>42760</c:v>
                </c:pt>
                <c:pt idx="25">
                  <c:v>42761</c:v>
                </c:pt>
                <c:pt idx="26">
                  <c:v>42762</c:v>
                </c:pt>
                <c:pt idx="27">
                  <c:v>42763</c:v>
                </c:pt>
                <c:pt idx="28">
                  <c:v>42764</c:v>
                </c:pt>
                <c:pt idx="29">
                  <c:v>42765</c:v>
                </c:pt>
                <c:pt idx="30">
                  <c:v>42766</c:v>
                </c:pt>
                <c:pt idx="31">
                  <c:v>42767</c:v>
                </c:pt>
                <c:pt idx="32">
                  <c:v>42768</c:v>
                </c:pt>
                <c:pt idx="33">
                  <c:v>42769</c:v>
                </c:pt>
                <c:pt idx="34">
                  <c:v>42770</c:v>
                </c:pt>
                <c:pt idx="35">
                  <c:v>42771</c:v>
                </c:pt>
                <c:pt idx="36">
                  <c:v>42772</c:v>
                </c:pt>
                <c:pt idx="37">
                  <c:v>42773</c:v>
                </c:pt>
                <c:pt idx="38">
                  <c:v>42774</c:v>
                </c:pt>
                <c:pt idx="39">
                  <c:v>42775</c:v>
                </c:pt>
                <c:pt idx="40">
                  <c:v>42776</c:v>
                </c:pt>
                <c:pt idx="41">
                  <c:v>42777</c:v>
                </c:pt>
                <c:pt idx="42">
                  <c:v>42778</c:v>
                </c:pt>
                <c:pt idx="43">
                  <c:v>42779</c:v>
                </c:pt>
                <c:pt idx="44">
                  <c:v>42780</c:v>
                </c:pt>
                <c:pt idx="45">
                  <c:v>42781</c:v>
                </c:pt>
                <c:pt idx="46">
                  <c:v>42782</c:v>
                </c:pt>
                <c:pt idx="47">
                  <c:v>42783</c:v>
                </c:pt>
                <c:pt idx="48">
                  <c:v>42784</c:v>
                </c:pt>
                <c:pt idx="49">
                  <c:v>42785</c:v>
                </c:pt>
                <c:pt idx="50">
                  <c:v>42786</c:v>
                </c:pt>
                <c:pt idx="51">
                  <c:v>42787</c:v>
                </c:pt>
                <c:pt idx="52">
                  <c:v>42788</c:v>
                </c:pt>
                <c:pt idx="53">
                  <c:v>42789</c:v>
                </c:pt>
                <c:pt idx="54">
                  <c:v>42790</c:v>
                </c:pt>
                <c:pt idx="55">
                  <c:v>42791</c:v>
                </c:pt>
                <c:pt idx="56">
                  <c:v>42792</c:v>
                </c:pt>
                <c:pt idx="57">
                  <c:v>42793</c:v>
                </c:pt>
                <c:pt idx="58">
                  <c:v>42794</c:v>
                </c:pt>
                <c:pt idx="59">
                  <c:v>42795</c:v>
                </c:pt>
                <c:pt idx="60">
                  <c:v>42796</c:v>
                </c:pt>
                <c:pt idx="61">
                  <c:v>42797</c:v>
                </c:pt>
                <c:pt idx="62">
                  <c:v>42798</c:v>
                </c:pt>
                <c:pt idx="63">
                  <c:v>42799</c:v>
                </c:pt>
                <c:pt idx="64">
                  <c:v>42800</c:v>
                </c:pt>
                <c:pt idx="65">
                  <c:v>42801</c:v>
                </c:pt>
                <c:pt idx="66">
                  <c:v>42802</c:v>
                </c:pt>
                <c:pt idx="67">
                  <c:v>42803</c:v>
                </c:pt>
                <c:pt idx="68">
                  <c:v>42804</c:v>
                </c:pt>
                <c:pt idx="69">
                  <c:v>42805</c:v>
                </c:pt>
                <c:pt idx="70">
                  <c:v>42806</c:v>
                </c:pt>
                <c:pt idx="71">
                  <c:v>42807</c:v>
                </c:pt>
                <c:pt idx="72">
                  <c:v>42808</c:v>
                </c:pt>
                <c:pt idx="73">
                  <c:v>42809</c:v>
                </c:pt>
                <c:pt idx="74">
                  <c:v>42810</c:v>
                </c:pt>
                <c:pt idx="75">
                  <c:v>42811</c:v>
                </c:pt>
                <c:pt idx="76">
                  <c:v>42812</c:v>
                </c:pt>
                <c:pt idx="77">
                  <c:v>42813</c:v>
                </c:pt>
                <c:pt idx="78">
                  <c:v>42814</c:v>
                </c:pt>
                <c:pt idx="79">
                  <c:v>42815</c:v>
                </c:pt>
                <c:pt idx="80">
                  <c:v>42816</c:v>
                </c:pt>
                <c:pt idx="81">
                  <c:v>42817</c:v>
                </c:pt>
                <c:pt idx="82">
                  <c:v>42818</c:v>
                </c:pt>
                <c:pt idx="83">
                  <c:v>42819</c:v>
                </c:pt>
                <c:pt idx="84">
                  <c:v>42820</c:v>
                </c:pt>
                <c:pt idx="85">
                  <c:v>42821</c:v>
                </c:pt>
                <c:pt idx="86">
                  <c:v>42822</c:v>
                </c:pt>
                <c:pt idx="87">
                  <c:v>42823</c:v>
                </c:pt>
                <c:pt idx="88">
                  <c:v>42824</c:v>
                </c:pt>
                <c:pt idx="89">
                  <c:v>42825</c:v>
                </c:pt>
                <c:pt idx="90">
                  <c:v>42826</c:v>
                </c:pt>
                <c:pt idx="91">
                  <c:v>42827</c:v>
                </c:pt>
                <c:pt idx="92">
                  <c:v>42828</c:v>
                </c:pt>
                <c:pt idx="93">
                  <c:v>42829</c:v>
                </c:pt>
                <c:pt idx="94">
                  <c:v>42830</c:v>
                </c:pt>
                <c:pt idx="95">
                  <c:v>42831</c:v>
                </c:pt>
                <c:pt idx="96">
                  <c:v>42832</c:v>
                </c:pt>
                <c:pt idx="97">
                  <c:v>42833</c:v>
                </c:pt>
                <c:pt idx="98">
                  <c:v>42834</c:v>
                </c:pt>
                <c:pt idx="99">
                  <c:v>42835</c:v>
                </c:pt>
                <c:pt idx="100">
                  <c:v>42836</c:v>
                </c:pt>
                <c:pt idx="101">
                  <c:v>42837</c:v>
                </c:pt>
                <c:pt idx="102">
                  <c:v>42838</c:v>
                </c:pt>
                <c:pt idx="103">
                  <c:v>42839</c:v>
                </c:pt>
                <c:pt idx="104">
                  <c:v>42841</c:v>
                </c:pt>
                <c:pt idx="105">
                  <c:v>42842</c:v>
                </c:pt>
                <c:pt idx="106">
                  <c:v>42843</c:v>
                </c:pt>
                <c:pt idx="107">
                  <c:v>42844</c:v>
                </c:pt>
                <c:pt idx="108">
                  <c:v>42845</c:v>
                </c:pt>
                <c:pt idx="109">
                  <c:v>42846</c:v>
                </c:pt>
                <c:pt idx="110">
                  <c:v>42847</c:v>
                </c:pt>
                <c:pt idx="111">
                  <c:v>42848</c:v>
                </c:pt>
                <c:pt idx="112">
                  <c:v>42849</c:v>
                </c:pt>
                <c:pt idx="113">
                  <c:v>42850</c:v>
                </c:pt>
                <c:pt idx="114">
                  <c:v>42851</c:v>
                </c:pt>
                <c:pt idx="115">
                  <c:v>42852</c:v>
                </c:pt>
                <c:pt idx="116">
                  <c:v>42853</c:v>
                </c:pt>
                <c:pt idx="117">
                  <c:v>42854</c:v>
                </c:pt>
                <c:pt idx="118">
                  <c:v>42855</c:v>
                </c:pt>
                <c:pt idx="119">
                  <c:v>42856</c:v>
                </c:pt>
                <c:pt idx="120">
                  <c:v>42857</c:v>
                </c:pt>
                <c:pt idx="121">
                  <c:v>42858</c:v>
                </c:pt>
                <c:pt idx="122">
                  <c:v>42859</c:v>
                </c:pt>
                <c:pt idx="123">
                  <c:v>42860</c:v>
                </c:pt>
                <c:pt idx="124">
                  <c:v>42861</c:v>
                </c:pt>
                <c:pt idx="125">
                  <c:v>42862</c:v>
                </c:pt>
                <c:pt idx="126">
                  <c:v>42863</c:v>
                </c:pt>
                <c:pt idx="127">
                  <c:v>42864</c:v>
                </c:pt>
                <c:pt idx="128">
                  <c:v>42865</c:v>
                </c:pt>
                <c:pt idx="129">
                  <c:v>42866</c:v>
                </c:pt>
                <c:pt idx="130">
                  <c:v>42867</c:v>
                </c:pt>
                <c:pt idx="131">
                  <c:v>42868</c:v>
                </c:pt>
                <c:pt idx="132">
                  <c:v>42869</c:v>
                </c:pt>
                <c:pt idx="133">
                  <c:v>42870</c:v>
                </c:pt>
                <c:pt idx="134">
                  <c:v>42871</c:v>
                </c:pt>
                <c:pt idx="135">
                  <c:v>42872</c:v>
                </c:pt>
                <c:pt idx="136">
                  <c:v>42873</c:v>
                </c:pt>
                <c:pt idx="137">
                  <c:v>42874</c:v>
                </c:pt>
                <c:pt idx="138">
                  <c:v>42875</c:v>
                </c:pt>
                <c:pt idx="139">
                  <c:v>42876</c:v>
                </c:pt>
                <c:pt idx="140">
                  <c:v>42877</c:v>
                </c:pt>
                <c:pt idx="141">
                  <c:v>42878</c:v>
                </c:pt>
                <c:pt idx="142">
                  <c:v>42879</c:v>
                </c:pt>
                <c:pt idx="143">
                  <c:v>42880</c:v>
                </c:pt>
                <c:pt idx="144">
                  <c:v>42881</c:v>
                </c:pt>
                <c:pt idx="145">
                  <c:v>42882</c:v>
                </c:pt>
                <c:pt idx="146">
                  <c:v>42883</c:v>
                </c:pt>
                <c:pt idx="147">
                  <c:v>42884</c:v>
                </c:pt>
                <c:pt idx="148">
                  <c:v>42885</c:v>
                </c:pt>
                <c:pt idx="149">
                  <c:v>42886</c:v>
                </c:pt>
                <c:pt idx="150">
                  <c:v>42887</c:v>
                </c:pt>
                <c:pt idx="151">
                  <c:v>42888</c:v>
                </c:pt>
                <c:pt idx="152">
                  <c:v>42889</c:v>
                </c:pt>
                <c:pt idx="153">
                  <c:v>42890</c:v>
                </c:pt>
                <c:pt idx="154">
                  <c:v>42891</c:v>
                </c:pt>
                <c:pt idx="155">
                  <c:v>42892</c:v>
                </c:pt>
                <c:pt idx="156">
                  <c:v>42893</c:v>
                </c:pt>
                <c:pt idx="157">
                  <c:v>42894</c:v>
                </c:pt>
                <c:pt idx="158">
                  <c:v>42895</c:v>
                </c:pt>
                <c:pt idx="159">
                  <c:v>42896</c:v>
                </c:pt>
                <c:pt idx="160">
                  <c:v>42897</c:v>
                </c:pt>
                <c:pt idx="161">
                  <c:v>42898</c:v>
                </c:pt>
                <c:pt idx="162">
                  <c:v>42899</c:v>
                </c:pt>
                <c:pt idx="163">
                  <c:v>42900</c:v>
                </c:pt>
                <c:pt idx="164">
                  <c:v>42901</c:v>
                </c:pt>
                <c:pt idx="165">
                  <c:v>42902</c:v>
                </c:pt>
                <c:pt idx="166">
                  <c:v>42903</c:v>
                </c:pt>
                <c:pt idx="167">
                  <c:v>42904</c:v>
                </c:pt>
                <c:pt idx="168">
                  <c:v>42905</c:v>
                </c:pt>
                <c:pt idx="169">
                  <c:v>42906</c:v>
                </c:pt>
                <c:pt idx="170">
                  <c:v>42907</c:v>
                </c:pt>
                <c:pt idx="171">
                  <c:v>42908</c:v>
                </c:pt>
                <c:pt idx="172">
                  <c:v>42909</c:v>
                </c:pt>
                <c:pt idx="173">
                  <c:v>42910</c:v>
                </c:pt>
                <c:pt idx="174">
                  <c:v>42911</c:v>
                </c:pt>
                <c:pt idx="175">
                  <c:v>42912</c:v>
                </c:pt>
                <c:pt idx="176">
                  <c:v>42913</c:v>
                </c:pt>
                <c:pt idx="177">
                  <c:v>42914</c:v>
                </c:pt>
                <c:pt idx="178">
                  <c:v>42915</c:v>
                </c:pt>
                <c:pt idx="179">
                  <c:v>42920</c:v>
                </c:pt>
                <c:pt idx="180">
                  <c:v>42921</c:v>
                </c:pt>
                <c:pt idx="181">
                  <c:v>42933</c:v>
                </c:pt>
                <c:pt idx="182">
                  <c:v>42940</c:v>
                </c:pt>
                <c:pt idx="183">
                  <c:v>42943</c:v>
                </c:pt>
                <c:pt idx="184">
                  <c:v>42944</c:v>
                </c:pt>
                <c:pt idx="185">
                  <c:v>42947</c:v>
                </c:pt>
                <c:pt idx="186">
                  <c:v>42948</c:v>
                </c:pt>
                <c:pt idx="187">
                  <c:v>42949</c:v>
                </c:pt>
                <c:pt idx="188">
                  <c:v>42950</c:v>
                </c:pt>
                <c:pt idx="189">
                  <c:v>42951</c:v>
                </c:pt>
                <c:pt idx="190">
                  <c:v>42952</c:v>
                </c:pt>
                <c:pt idx="191">
                  <c:v>42953</c:v>
                </c:pt>
                <c:pt idx="192">
                  <c:v>42954</c:v>
                </c:pt>
                <c:pt idx="193">
                  <c:v>42961</c:v>
                </c:pt>
                <c:pt idx="194">
                  <c:v>42963</c:v>
                </c:pt>
                <c:pt idx="195">
                  <c:v>42964</c:v>
                </c:pt>
                <c:pt idx="196">
                  <c:v>42965</c:v>
                </c:pt>
                <c:pt idx="197">
                  <c:v>42968</c:v>
                </c:pt>
                <c:pt idx="198">
                  <c:v>42969</c:v>
                </c:pt>
                <c:pt idx="199">
                  <c:v>42970</c:v>
                </c:pt>
                <c:pt idx="200">
                  <c:v>42971</c:v>
                </c:pt>
                <c:pt idx="201">
                  <c:v>42972</c:v>
                </c:pt>
                <c:pt idx="202">
                  <c:v>42976</c:v>
                </c:pt>
                <c:pt idx="203">
                  <c:v>42979</c:v>
                </c:pt>
                <c:pt idx="204">
                  <c:v>42980</c:v>
                </c:pt>
                <c:pt idx="205">
                  <c:v>42981</c:v>
                </c:pt>
                <c:pt idx="206">
                  <c:v>42982</c:v>
                </c:pt>
                <c:pt idx="207">
                  <c:v>42983</c:v>
                </c:pt>
                <c:pt idx="208">
                  <c:v>42984</c:v>
                </c:pt>
                <c:pt idx="209">
                  <c:v>42985</c:v>
                </c:pt>
                <c:pt idx="210">
                  <c:v>42986</c:v>
                </c:pt>
                <c:pt idx="211">
                  <c:v>42987</c:v>
                </c:pt>
                <c:pt idx="212">
                  <c:v>42988</c:v>
                </c:pt>
                <c:pt idx="213">
                  <c:v>42989</c:v>
                </c:pt>
                <c:pt idx="214">
                  <c:v>42990</c:v>
                </c:pt>
                <c:pt idx="215">
                  <c:v>42991</c:v>
                </c:pt>
                <c:pt idx="216">
                  <c:v>42992</c:v>
                </c:pt>
                <c:pt idx="217">
                  <c:v>42993</c:v>
                </c:pt>
                <c:pt idx="218">
                  <c:v>42994</c:v>
                </c:pt>
                <c:pt idx="219">
                  <c:v>42995</c:v>
                </c:pt>
                <c:pt idx="220">
                  <c:v>42996</c:v>
                </c:pt>
                <c:pt idx="221">
                  <c:v>42997</c:v>
                </c:pt>
                <c:pt idx="222">
                  <c:v>42998</c:v>
                </c:pt>
                <c:pt idx="223">
                  <c:v>42999</c:v>
                </c:pt>
                <c:pt idx="224">
                  <c:v>43000</c:v>
                </c:pt>
                <c:pt idx="225">
                  <c:v>43001</c:v>
                </c:pt>
                <c:pt idx="226">
                  <c:v>43002</c:v>
                </c:pt>
                <c:pt idx="227">
                  <c:v>43003</c:v>
                </c:pt>
                <c:pt idx="228">
                  <c:v>43004</c:v>
                </c:pt>
                <c:pt idx="229">
                  <c:v>43005</c:v>
                </c:pt>
                <c:pt idx="230">
                  <c:v>43006</c:v>
                </c:pt>
                <c:pt idx="231">
                  <c:v>43007</c:v>
                </c:pt>
                <c:pt idx="232">
                  <c:v>43008</c:v>
                </c:pt>
                <c:pt idx="233">
                  <c:v>43009</c:v>
                </c:pt>
                <c:pt idx="234">
                  <c:v>43010</c:v>
                </c:pt>
                <c:pt idx="235">
                  <c:v>43011</c:v>
                </c:pt>
                <c:pt idx="236">
                  <c:v>43012</c:v>
                </c:pt>
                <c:pt idx="237">
                  <c:v>43013</c:v>
                </c:pt>
                <c:pt idx="238">
                  <c:v>43014</c:v>
                </c:pt>
                <c:pt idx="239">
                  <c:v>43015</c:v>
                </c:pt>
                <c:pt idx="240">
                  <c:v>43016</c:v>
                </c:pt>
                <c:pt idx="241">
                  <c:v>43017</c:v>
                </c:pt>
                <c:pt idx="242">
                  <c:v>43018</c:v>
                </c:pt>
                <c:pt idx="243">
                  <c:v>43019</c:v>
                </c:pt>
                <c:pt idx="244">
                  <c:v>43020</c:v>
                </c:pt>
                <c:pt idx="245">
                  <c:v>43021</c:v>
                </c:pt>
                <c:pt idx="246">
                  <c:v>43022</c:v>
                </c:pt>
                <c:pt idx="247">
                  <c:v>43023</c:v>
                </c:pt>
                <c:pt idx="248">
                  <c:v>43024</c:v>
                </c:pt>
                <c:pt idx="249">
                  <c:v>43025</c:v>
                </c:pt>
                <c:pt idx="250">
                  <c:v>43026</c:v>
                </c:pt>
                <c:pt idx="251">
                  <c:v>43027</c:v>
                </c:pt>
                <c:pt idx="252">
                  <c:v>43028</c:v>
                </c:pt>
                <c:pt idx="253">
                  <c:v>43029</c:v>
                </c:pt>
                <c:pt idx="254">
                  <c:v>43030</c:v>
                </c:pt>
                <c:pt idx="255">
                  <c:v>43031</c:v>
                </c:pt>
                <c:pt idx="256">
                  <c:v>43032</c:v>
                </c:pt>
                <c:pt idx="257">
                  <c:v>43033</c:v>
                </c:pt>
                <c:pt idx="258">
                  <c:v>43034</c:v>
                </c:pt>
                <c:pt idx="259">
                  <c:v>43035</c:v>
                </c:pt>
                <c:pt idx="260">
                  <c:v>43036</c:v>
                </c:pt>
                <c:pt idx="261">
                  <c:v>43037</c:v>
                </c:pt>
                <c:pt idx="262">
                  <c:v>43038</c:v>
                </c:pt>
                <c:pt idx="263">
                  <c:v>43039</c:v>
                </c:pt>
                <c:pt idx="264">
                  <c:v>43040</c:v>
                </c:pt>
                <c:pt idx="265">
                  <c:v>43041</c:v>
                </c:pt>
                <c:pt idx="266">
                  <c:v>43042</c:v>
                </c:pt>
                <c:pt idx="267">
                  <c:v>43043</c:v>
                </c:pt>
                <c:pt idx="268">
                  <c:v>43044</c:v>
                </c:pt>
                <c:pt idx="269">
                  <c:v>43045</c:v>
                </c:pt>
                <c:pt idx="270">
                  <c:v>43046</c:v>
                </c:pt>
                <c:pt idx="271">
                  <c:v>43047</c:v>
                </c:pt>
                <c:pt idx="272">
                  <c:v>43048</c:v>
                </c:pt>
                <c:pt idx="273">
                  <c:v>43049</c:v>
                </c:pt>
                <c:pt idx="274">
                  <c:v>43050</c:v>
                </c:pt>
                <c:pt idx="275">
                  <c:v>43051</c:v>
                </c:pt>
                <c:pt idx="276">
                  <c:v>43052</c:v>
                </c:pt>
                <c:pt idx="277">
                  <c:v>43053</c:v>
                </c:pt>
                <c:pt idx="278">
                  <c:v>43054</c:v>
                </c:pt>
                <c:pt idx="279">
                  <c:v>43055</c:v>
                </c:pt>
                <c:pt idx="280">
                  <c:v>43056</c:v>
                </c:pt>
                <c:pt idx="281">
                  <c:v>43058</c:v>
                </c:pt>
                <c:pt idx="282">
                  <c:v>43059</c:v>
                </c:pt>
                <c:pt idx="283">
                  <c:v>43060</c:v>
                </c:pt>
                <c:pt idx="284">
                  <c:v>43061</c:v>
                </c:pt>
                <c:pt idx="285">
                  <c:v>43062</c:v>
                </c:pt>
                <c:pt idx="286">
                  <c:v>43063</c:v>
                </c:pt>
                <c:pt idx="287">
                  <c:v>43064</c:v>
                </c:pt>
                <c:pt idx="288">
                  <c:v>43065</c:v>
                </c:pt>
                <c:pt idx="289">
                  <c:v>43066</c:v>
                </c:pt>
                <c:pt idx="290">
                  <c:v>43067</c:v>
                </c:pt>
                <c:pt idx="291">
                  <c:v>43068</c:v>
                </c:pt>
                <c:pt idx="292">
                  <c:v>43069</c:v>
                </c:pt>
                <c:pt idx="293">
                  <c:v>43070</c:v>
                </c:pt>
                <c:pt idx="294">
                  <c:v>43071</c:v>
                </c:pt>
                <c:pt idx="295">
                  <c:v>43072</c:v>
                </c:pt>
                <c:pt idx="296">
                  <c:v>43073</c:v>
                </c:pt>
                <c:pt idx="297">
                  <c:v>43074</c:v>
                </c:pt>
                <c:pt idx="298">
                  <c:v>43075</c:v>
                </c:pt>
                <c:pt idx="299">
                  <c:v>43076</c:v>
                </c:pt>
                <c:pt idx="300">
                  <c:v>43077</c:v>
                </c:pt>
                <c:pt idx="301">
                  <c:v>43078</c:v>
                </c:pt>
                <c:pt idx="302">
                  <c:v>43079</c:v>
                </c:pt>
                <c:pt idx="303">
                  <c:v>43080</c:v>
                </c:pt>
                <c:pt idx="304">
                  <c:v>43081</c:v>
                </c:pt>
                <c:pt idx="305">
                  <c:v>43082</c:v>
                </c:pt>
                <c:pt idx="306">
                  <c:v>43083</c:v>
                </c:pt>
                <c:pt idx="307">
                  <c:v>43084</c:v>
                </c:pt>
                <c:pt idx="308">
                  <c:v>43086</c:v>
                </c:pt>
                <c:pt idx="309">
                  <c:v>43087</c:v>
                </c:pt>
                <c:pt idx="310">
                  <c:v>43088</c:v>
                </c:pt>
                <c:pt idx="311">
                  <c:v>43089</c:v>
                </c:pt>
                <c:pt idx="312">
                  <c:v>43090</c:v>
                </c:pt>
                <c:pt idx="313">
                  <c:v>43091</c:v>
                </c:pt>
                <c:pt idx="314">
                  <c:v>43096</c:v>
                </c:pt>
                <c:pt idx="315">
                  <c:v>43097</c:v>
                </c:pt>
                <c:pt idx="316">
                  <c:v>43098</c:v>
                </c:pt>
                <c:pt idx="317">
                  <c:v>43099</c:v>
                </c:pt>
                <c:pt idx="318">
                  <c:v>43100</c:v>
                </c:pt>
              </c:numCache>
            </c:numRef>
          </c:cat>
          <c:val>
            <c:numRef>
              <c:f>Tabelle1!$C$2:$C$320</c:f>
              <c:numCache>
                <c:formatCode>General</c:formatCode>
                <c:ptCount val="319"/>
                <c:pt idx="209">
                  <c:v>40</c:v>
                </c:pt>
                <c:pt idx="210">
                  <c:v>37</c:v>
                </c:pt>
                <c:pt idx="211">
                  <c:v>2</c:v>
                </c:pt>
                <c:pt idx="212">
                  <c:v>3</c:v>
                </c:pt>
                <c:pt idx="213">
                  <c:v>27</c:v>
                </c:pt>
                <c:pt idx="214">
                  <c:v>10</c:v>
                </c:pt>
                <c:pt idx="215">
                  <c:v>5</c:v>
                </c:pt>
                <c:pt idx="216">
                  <c:v>8</c:v>
                </c:pt>
                <c:pt idx="217">
                  <c:v>8</c:v>
                </c:pt>
                <c:pt idx="218">
                  <c:v>1</c:v>
                </c:pt>
                <c:pt idx="219">
                  <c:v>3</c:v>
                </c:pt>
                <c:pt idx="220">
                  <c:v>17</c:v>
                </c:pt>
                <c:pt idx="221">
                  <c:v>12</c:v>
                </c:pt>
                <c:pt idx="222">
                  <c:v>14</c:v>
                </c:pt>
                <c:pt idx="223">
                  <c:v>19</c:v>
                </c:pt>
                <c:pt idx="224">
                  <c:v>7</c:v>
                </c:pt>
                <c:pt idx="225">
                  <c:v>5</c:v>
                </c:pt>
                <c:pt idx="226">
                  <c:v>8</c:v>
                </c:pt>
                <c:pt idx="227">
                  <c:v>5</c:v>
                </c:pt>
                <c:pt idx="228">
                  <c:v>8</c:v>
                </c:pt>
                <c:pt idx="229">
                  <c:v>3</c:v>
                </c:pt>
                <c:pt idx="230">
                  <c:v>1</c:v>
                </c:pt>
                <c:pt idx="231">
                  <c:v>1</c:v>
                </c:pt>
                <c:pt idx="232">
                  <c:v>4</c:v>
                </c:pt>
                <c:pt idx="233">
                  <c:v>7</c:v>
                </c:pt>
                <c:pt idx="234">
                  <c:v>7</c:v>
                </c:pt>
                <c:pt idx="235">
                  <c:v>8</c:v>
                </c:pt>
                <c:pt idx="236">
                  <c:v>4</c:v>
                </c:pt>
                <c:pt idx="237">
                  <c:v>1</c:v>
                </c:pt>
                <c:pt idx="238">
                  <c:v>2</c:v>
                </c:pt>
                <c:pt idx="239">
                  <c:v>11</c:v>
                </c:pt>
                <c:pt idx="240">
                  <c:v>7</c:v>
                </c:pt>
                <c:pt idx="241">
                  <c:v>6</c:v>
                </c:pt>
                <c:pt idx="242">
                  <c:v>3</c:v>
                </c:pt>
                <c:pt idx="243">
                  <c:v>5</c:v>
                </c:pt>
                <c:pt idx="244">
                  <c:v>2</c:v>
                </c:pt>
                <c:pt idx="245">
                  <c:v>8</c:v>
                </c:pt>
                <c:pt idx="246">
                  <c:v>15</c:v>
                </c:pt>
                <c:pt idx="247">
                  <c:v>8</c:v>
                </c:pt>
                <c:pt idx="248">
                  <c:v>14</c:v>
                </c:pt>
                <c:pt idx="249">
                  <c:v>10</c:v>
                </c:pt>
                <c:pt idx="250">
                  <c:v>1</c:v>
                </c:pt>
                <c:pt idx="251">
                  <c:v>2</c:v>
                </c:pt>
                <c:pt idx="252">
                  <c:v>5</c:v>
                </c:pt>
                <c:pt idx="253">
                  <c:v>7</c:v>
                </c:pt>
                <c:pt idx="254">
                  <c:v>9</c:v>
                </c:pt>
                <c:pt idx="255">
                  <c:v>5</c:v>
                </c:pt>
                <c:pt idx="256">
                  <c:v>18</c:v>
                </c:pt>
                <c:pt idx="257">
                  <c:v>1</c:v>
                </c:pt>
                <c:pt idx="258">
                  <c:v>11</c:v>
                </c:pt>
                <c:pt idx="259">
                  <c:v>3</c:v>
                </c:pt>
                <c:pt idx="260">
                  <c:v>20</c:v>
                </c:pt>
                <c:pt idx="261">
                  <c:v>24</c:v>
                </c:pt>
                <c:pt idx="262">
                  <c:v>16</c:v>
                </c:pt>
                <c:pt idx="263">
                  <c:v>5</c:v>
                </c:pt>
                <c:pt idx="264">
                  <c:v>4</c:v>
                </c:pt>
                <c:pt idx="265">
                  <c:v>7</c:v>
                </c:pt>
                <c:pt idx="266">
                  <c:v>12</c:v>
                </c:pt>
                <c:pt idx="267">
                  <c:v>5</c:v>
                </c:pt>
                <c:pt idx="268">
                  <c:v>12</c:v>
                </c:pt>
                <c:pt idx="269">
                  <c:v>4</c:v>
                </c:pt>
                <c:pt idx="270">
                  <c:v>3</c:v>
                </c:pt>
                <c:pt idx="271">
                  <c:v>6</c:v>
                </c:pt>
                <c:pt idx="272">
                  <c:v>12</c:v>
                </c:pt>
                <c:pt idx="273">
                  <c:v>3</c:v>
                </c:pt>
                <c:pt idx="274">
                  <c:v>9</c:v>
                </c:pt>
                <c:pt idx="275">
                  <c:v>3</c:v>
                </c:pt>
                <c:pt idx="276">
                  <c:v>1</c:v>
                </c:pt>
                <c:pt idx="277">
                  <c:v>8</c:v>
                </c:pt>
                <c:pt idx="278">
                  <c:v>12</c:v>
                </c:pt>
                <c:pt idx="279">
                  <c:v>12</c:v>
                </c:pt>
                <c:pt idx="280">
                  <c:v>9</c:v>
                </c:pt>
                <c:pt idx="281">
                  <c:v>9</c:v>
                </c:pt>
                <c:pt idx="282">
                  <c:v>6</c:v>
                </c:pt>
                <c:pt idx="283">
                  <c:v>1</c:v>
                </c:pt>
                <c:pt idx="284">
                  <c:v>2</c:v>
                </c:pt>
                <c:pt idx="285">
                  <c:v>8</c:v>
                </c:pt>
                <c:pt idx="286">
                  <c:v>10</c:v>
                </c:pt>
                <c:pt idx="287">
                  <c:v>7</c:v>
                </c:pt>
                <c:pt idx="288">
                  <c:v>8</c:v>
                </c:pt>
                <c:pt idx="289">
                  <c:v>3</c:v>
                </c:pt>
                <c:pt idx="290">
                  <c:v>1</c:v>
                </c:pt>
                <c:pt idx="291">
                  <c:v>3</c:v>
                </c:pt>
                <c:pt idx="292">
                  <c:v>7</c:v>
                </c:pt>
                <c:pt idx="293">
                  <c:v>11</c:v>
                </c:pt>
                <c:pt idx="294">
                  <c:v>5</c:v>
                </c:pt>
                <c:pt idx="295">
                  <c:v>10</c:v>
                </c:pt>
                <c:pt idx="296">
                  <c:v>5</c:v>
                </c:pt>
                <c:pt idx="297">
                  <c:v>1</c:v>
                </c:pt>
                <c:pt idx="298">
                  <c:v>2</c:v>
                </c:pt>
                <c:pt idx="299">
                  <c:v>12</c:v>
                </c:pt>
                <c:pt idx="300">
                  <c:v>13</c:v>
                </c:pt>
                <c:pt idx="301">
                  <c:v>17</c:v>
                </c:pt>
                <c:pt idx="302">
                  <c:v>12</c:v>
                </c:pt>
                <c:pt idx="303">
                  <c:v>9</c:v>
                </c:pt>
                <c:pt idx="304">
                  <c:v>1</c:v>
                </c:pt>
                <c:pt idx="305">
                  <c:v>6</c:v>
                </c:pt>
                <c:pt idx="306">
                  <c:v>6</c:v>
                </c:pt>
                <c:pt idx="307">
                  <c:v>15</c:v>
                </c:pt>
                <c:pt idx="308">
                  <c:v>8</c:v>
                </c:pt>
                <c:pt idx="309">
                  <c:v>4</c:v>
                </c:pt>
                <c:pt idx="310">
                  <c:v>2</c:v>
                </c:pt>
                <c:pt idx="311">
                  <c:v>2</c:v>
                </c:pt>
                <c:pt idx="312">
                  <c:v>3</c:v>
                </c:pt>
                <c:pt idx="313">
                  <c:v>3</c:v>
                </c:pt>
                <c:pt idx="314">
                  <c:v>5</c:v>
                </c:pt>
                <c:pt idx="315">
                  <c:v>2</c:v>
                </c:pt>
                <c:pt idx="31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4C-40D2-A2FB-EA45F672A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7304088"/>
        <c:axId val="367300808"/>
      </c:lineChart>
      <c:dateAx>
        <c:axId val="36730408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67300808"/>
        <c:crosses val="autoZero"/>
        <c:auto val="1"/>
        <c:lblOffset val="100"/>
        <c:baseTimeUnit val="days"/>
      </c:dateAx>
      <c:valAx>
        <c:axId val="36730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67304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de-DE" sz="1800" b="0" i="0" baseline="0" dirty="0" smtClean="0">
                <a:effectLst/>
              </a:rPr>
              <a:t>Tweet-</a:t>
            </a:r>
            <a:r>
              <a:rPr lang="de-DE" sz="1800" b="0" i="0" baseline="0" dirty="0" err="1" smtClean="0">
                <a:effectLst/>
              </a:rPr>
              <a:t>Impressions</a:t>
            </a:r>
            <a:r>
              <a:rPr lang="de-DE" sz="1800" b="0" i="0" baseline="0" dirty="0" smtClean="0">
                <a:effectLst/>
              </a:rPr>
              <a:t> – Reichweite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de-DE" sz="1800" b="0" i="0" baseline="0" dirty="0" smtClean="0">
                <a:effectLst/>
              </a:rPr>
              <a:t>2017: 138.000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de-DE" sz="1600" b="0" i="0" baseline="0" dirty="0" smtClean="0">
                <a:effectLst/>
              </a:rPr>
              <a:t>(Wie oft haben Nutzer das Update auf Twitter gesehen)</a:t>
            </a:r>
            <a:endParaRPr lang="de-DE" sz="1600" baseline="0" dirty="0" smtClean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Twitter!$D$1</c:f>
              <c:strCache>
                <c:ptCount val="1"/>
                <c:pt idx="0">
                  <c:v>Tweet-Impressions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Twitter!$A$2:$A$13</c:f>
              <c:strCache>
                <c:ptCount val="12"/>
                <c:pt idx="0">
                  <c:v>Januar</c:v>
                </c:pt>
                <c:pt idx="1">
                  <c:v>Februar</c:v>
                </c:pt>
                <c:pt idx="2">
                  <c:v>März</c:v>
                </c:pt>
                <c:pt idx="3">
                  <c:v>April</c:v>
                </c:pt>
                <c:pt idx="4">
                  <c:v>Mai</c:v>
                </c:pt>
                <c:pt idx="5">
                  <c:v>Juni</c:v>
                </c:pt>
                <c:pt idx="6">
                  <c:v>Juli</c:v>
                </c:pt>
                <c:pt idx="7">
                  <c:v>August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Dezember</c:v>
                </c:pt>
              </c:strCache>
            </c:strRef>
          </c:cat>
          <c:val>
            <c:numRef>
              <c:f>Twitter!$D$2:$D$13</c:f>
              <c:numCache>
                <c:formatCode>General</c:formatCode>
                <c:ptCount val="12"/>
                <c:pt idx="0">
                  <c:v>5570</c:v>
                </c:pt>
                <c:pt idx="1">
                  <c:v>805</c:v>
                </c:pt>
                <c:pt idx="2">
                  <c:v>7936</c:v>
                </c:pt>
                <c:pt idx="3">
                  <c:v>3350</c:v>
                </c:pt>
                <c:pt idx="4">
                  <c:v>799</c:v>
                </c:pt>
                <c:pt idx="5">
                  <c:v>639</c:v>
                </c:pt>
                <c:pt idx="6">
                  <c:v>7323</c:v>
                </c:pt>
                <c:pt idx="7">
                  <c:v>55300</c:v>
                </c:pt>
                <c:pt idx="8">
                  <c:v>20700</c:v>
                </c:pt>
                <c:pt idx="9">
                  <c:v>11200</c:v>
                </c:pt>
                <c:pt idx="10">
                  <c:v>14900</c:v>
                </c:pt>
                <c:pt idx="11">
                  <c:v>9533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6A-48FC-B9F8-C0BF91308C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2242176"/>
        <c:axId val="482242504"/>
      </c:lineChart>
      <c:catAx>
        <c:axId val="48224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82242504"/>
        <c:crosses val="autoZero"/>
        <c:auto val="1"/>
        <c:lblAlgn val="ctr"/>
        <c:lblOffset val="100"/>
        <c:noMultiLvlLbl val="0"/>
      </c:catAx>
      <c:valAx>
        <c:axId val="482242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82242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Twitter </a:t>
            </a:r>
            <a:r>
              <a:rPr lang="de-DE" dirty="0" smtClean="0"/>
              <a:t>Aktivität 2017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Twitter!$B$1</c:f>
              <c:strCache>
                <c:ptCount val="1"/>
                <c:pt idx="0">
                  <c:v>Tweets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Twitter!$A$2:$A$13</c:f>
              <c:strCache>
                <c:ptCount val="12"/>
                <c:pt idx="0">
                  <c:v>Januar</c:v>
                </c:pt>
                <c:pt idx="1">
                  <c:v>Februar</c:v>
                </c:pt>
                <c:pt idx="2">
                  <c:v>März</c:v>
                </c:pt>
                <c:pt idx="3">
                  <c:v>April</c:v>
                </c:pt>
                <c:pt idx="4">
                  <c:v>Mai</c:v>
                </c:pt>
                <c:pt idx="5">
                  <c:v>Juni</c:v>
                </c:pt>
                <c:pt idx="6">
                  <c:v>Juli</c:v>
                </c:pt>
                <c:pt idx="7">
                  <c:v>August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Dezember</c:v>
                </c:pt>
              </c:strCache>
            </c:strRef>
          </c:cat>
          <c:val>
            <c:numRef>
              <c:f>Twitter!$B$2:$B$13</c:f>
              <c:numCache>
                <c:formatCode>General</c:formatCode>
                <c:ptCount val="12"/>
                <c:pt idx="0">
                  <c:v>2</c:v>
                </c:pt>
                <c:pt idx="1">
                  <c:v>0</c:v>
                </c:pt>
                <c:pt idx="2">
                  <c:v>7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7">
                  <c:v>22</c:v>
                </c:pt>
                <c:pt idx="8">
                  <c:v>18</c:v>
                </c:pt>
                <c:pt idx="9">
                  <c:v>17</c:v>
                </c:pt>
                <c:pt idx="10">
                  <c:v>19</c:v>
                </c:pt>
                <c:pt idx="11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B4-45E4-9C11-DE55EEE57DBA}"/>
            </c:ext>
          </c:extLst>
        </c:ser>
        <c:ser>
          <c:idx val="1"/>
          <c:order val="1"/>
          <c:tx>
            <c:strRef>
              <c:f>Twitter!$C$1</c:f>
              <c:strCache>
                <c:ptCount val="1"/>
                <c:pt idx="0">
                  <c:v>Retweets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Twitter!$A$2:$A$13</c:f>
              <c:strCache>
                <c:ptCount val="12"/>
                <c:pt idx="0">
                  <c:v>Januar</c:v>
                </c:pt>
                <c:pt idx="1">
                  <c:v>Februar</c:v>
                </c:pt>
                <c:pt idx="2">
                  <c:v>März</c:v>
                </c:pt>
                <c:pt idx="3">
                  <c:v>April</c:v>
                </c:pt>
                <c:pt idx="4">
                  <c:v>Mai</c:v>
                </c:pt>
                <c:pt idx="5">
                  <c:v>Juni</c:v>
                </c:pt>
                <c:pt idx="6">
                  <c:v>Juli</c:v>
                </c:pt>
                <c:pt idx="7">
                  <c:v>August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Dezember</c:v>
                </c:pt>
              </c:strCache>
            </c:strRef>
          </c:cat>
          <c:val>
            <c:numRef>
              <c:f>Twitter!$C$2:$C$13</c:f>
              <c:numCache>
                <c:formatCode>General</c:formatCode>
                <c:ptCount val="12"/>
                <c:pt idx="0">
                  <c:v>7</c:v>
                </c:pt>
                <c:pt idx="1">
                  <c:v>0</c:v>
                </c:pt>
                <c:pt idx="2">
                  <c:v>11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10</c:v>
                </c:pt>
                <c:pt idx="7">
                  <c:v>54</c:v>
                </c:pt>
                <c:pt idx="8">
                  <c:v>18</c:v>
                </c:pt>
                <c:pt idx="9">
                  <c:v>21</c:v>
                </c:pt>
                <c:pt idx="10">
                  <c:v>14</c:v>
                </c:pt>
                <c:pt idx="11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B4-45E4-9C11-DE55EEE57DBA}"/>
            </c:ext>
          </c:extLst>
        </c:ser>
        <c:ser>
          <c:idx val="4"/>
          <c:order val="2"/>
          <c:tx>
            <c:strRef>
              <c:f>Twitter!$F$1</c:f>
              <c:strCache>
                <c:ptCount val="1"/>
                <c:pt idx="0">
                  <c:v>Erwähnungen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Twitter!$A$2:$A$13</c:f>
              <c:strCache>
                <c:ptCount val="12"/>
                <c:pt idx="0">
                  <c:v>Januar</c:v>
                </c:pt>
                <c:pt idx="1">
                  <c:v>Februar</c:v>
                </c:pt>
                <c:pt idx="2">
                  <c:v>März</c:v>
                </c:pt>
                <c:pt idx="3">
                  <c:v>April</c:v>
                </c:pt>
                <c:pt idx="4">
                  <c:v>Mai</c:v>
                </c:pt>
                <c:pt idx="5">
                  <c:v>Juni</c:v>
                </c:pt>
                <c:pt idx="6">
                  <c:v>Juli</c:v>
                </c:pt>
                <c:pt idx="7">
                  <c:v>August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Dezember</c:v>
                </c:pt>
              </c:strCache>
            </c:strRef>
          </c:cat>
          <c:val>
            <c:numRef>
              <c:f>Twitter!$F$2:$F$13</c:f>
              <c:numCache>
                <c:formatCode>General</c:formatCode>
                <c:ptCount val="12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14</c:v>
                </c:pt>
                <c:pt idx="8">
                  <c:v>19</c:v>
                </c:pt>
                <c:pt idx="9">
                  <c:v>6</c:v>
                </c:pt>
                <c:pt idx="10">
                  <c:v>3</c:v>
                </c:pt>
                <c:pt idx="11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B4-45E4-9C11-DE55EEE57DBA}"/>
            </c:ext>
          </c:extLst>
        </c:ser>
        <c:ser>
          <c:idx val="5"/>
          <c:order val="3"/>
          <c:tx>
            <c:strRef>
              <c:f>Twitter!$G$1</c:f>
              <c:strCache>
                <c:ptCount val="1"/>
                <c:pt idx="0">
                  <c:v>Neue Follower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Twitter!$A$2:$A$13</c:f>
              <c:strCache>
                <c:ptCount val="12"/>
                <c:pt idx="0">
                  <c:v>Januar</c:v>
                </c:pt>
                <c:pt idx="1">
                  <c:v>Februar</c:v>
                </c:pt>
                <c:pt idx="2">
                  <c:v>März</c:v>
                </c:pt>
                <c:pt idx="3">
                  <c:v>April</c:v>
                </c:pt>
                <c:pt idx="4">
                  <c:v>Mai</c:v>
                </c:pt>
                <c:pt idx="5">
                  <c:v>Juni</c:v>
                </c:pt>
                <c:pt idx="6">
                  <c:v>Juli</c:v>
                </c:pt>
                <c:pt idx="7">
                  <c:v>August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Dezember</c:v>
                </c:pt>
              </c:strCache>
            </c:strRef>
          </c:cat>
          <c:val>
            <c:numRef>
              <c:f>Twitter!$G$2:$G$13</c:f>
              <c:numCache>
                <c:formatCode>General</c:formatCode>
                <c:ptCount val="12"/>
                <c:pt idx="0">
                  <c:v>10</c:v>
                </c:pt>
                <c:pt idx="1">
                  <c:v>7</c:v>
                </c:pt>
                <c:pt idx="2">
                  <c:v>8</c:v>
                </c:pt>
                <c:pt idx="3">
                  <c:v>2</c:v>
                </c:pt>
                <c:pt idx="4">
                  <c:v>3</c:v>
                </c:pt>
                <c:pt idx="5">
                  <c:v>5</c:v>
                </c:pt>
                <c:pt idx="6">
                  <c:v>8</c:v>
                </c:pt>
                <c:pt idx="7">
                  <c:v>25</c:v>
                </c:pt>
                <c:pt idx="8">
                  <c:v>16</c:v>
                </c:pt>
                <c:pt idx="9">
                  <c:v>14</c:v>
                </c:pt>
                <c:pt idx="10">
                  <c:v>9</c:v>
                </c:pt>
                <c:pt idx="1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1B4-45E4-9C11-DE55EEE57DBA}"/>
            </c:ext>
          </c:extLst>
        </c:ser>
        <c:ser>
          <c:idx val="6"/>
          <c:order val="4"/>
          <c:tx>
            <c:strRef>
              <c:f>Twitter!$H$1</c:f>
              <c:strCache>
                <c:ptCount val="1"/>
                <c:pt idx="0">
                  <c:v>Gefällt mir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Twitter!$A$2:$A$13</c:f>
              <c:strCache>
                <c:ptCount val="12"/>
                <c:pt idx="0">
                  <c:v>Januar</c:v>
                </c:pt>
                <c:pt idx="1">
                  <c:v>Februar</c:v>
                </c:pt>
                <c:pt idx="2">
                  <c:v>März</c:v>
                </c:pt>
                <c:pt idx="3">
                  <c:v>April</c:v>
                </c:pt>
                <c:pt idx="4">
                  <c:v>Mai</c:v>
                </c:pt>
                <c:pt idx="5">
                  <c:v>Juni</c:v>
                </c:pt>
                <c:pt idx="6">
                  <c:v>Juli</c:v>
                </c:pt>
                <c:pt idx="7">
                  <c:v>August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Dezember</c:v>
                </c:pt>
              </c:strCache>
            </c:strRef>
          </c:cat>
          <c:val>
            <c:numRef>
              <c:f>Twitter!$H$2:$H$13</c:f>
              <c:numCache>
                <c:formatCode>General</c:formatCode>
                <c:ptCount val="12"/>
                <c:pt idx="0">
                  <c:v>7</c:v>
                </c:pt>
                <c:pt idx="1">
                  <c:v>4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8</c:v>
                </c:pt>
                <c:pt idx="7">
                  <c:v>67</c:v>
                </c:pt>
                <c:pt idx="8">
                  <c:v>33</c:v>
                </c:pt>
                <c:pt idx="9">
                  <c:v>37</c:v>
                </c:pt>
                <c:pt idx="10">
                  <c:v>17</c:v>
                </c:pt>
                <c:pt idx="11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1B4-45E4-9C11-DE55EEE57D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7331800"/>
        <c:axId val="527336392"/>
      </c:lineChart>
      <c:catAx>
        <c:axId val="527331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27336392"/>
        <c:crosses val="autoZero"/>
        <c:auto val="1"/>
        <c:lblAlgn val="ctr"/>
        <c:lblOffset val="100"/>
        <c:noMultiLvlLbl val="0"/>
      </c:catAx>
      <c:valAx>
        <c:axId val="527336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27331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Eindeutige Downloads</a:t>
            </a:r>
            <a:br>
              <a:rPr lang="de-DE"/>
            </a:br>
            <a:r>
              <a:rPr lang="de-DE"/>
              <a:t>Gesamt 1176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DEITI!$T$1</c:f>
              <c:strCache>
                <c:ptCount val="1"/>
                <c:pt idx="0">
                  <c:v>Eindeutige Downloads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DEITI!$A$2:$A$320</c:f>
              <c:numCache>
                <c:formatCode>m/d/yyyy</c:formatCode>
                <c:ptCount val="319"/>
                <c:pt idx="0">
                  <c:v>42736</c:v>
                </c:pt>
                <c:pt idx="1">
                  <c:v>42737</c:v>
                </c:pt>
                <c:pt idx="2">
                  <c:v>42738</c:v>
                </c:pt>
                <c:pt idx="3">
                  <c:v>42739</c:v>
                </c:pt>
                <c:pt idx="4">
                  <c:v>42740</c:v>
                </c:pt>
                <c:pt idx="5">
                  <c:v>42741</c:v>
                </c:pt>
                <c:pt idx="6">
                  <c:v>42742</c:v>
                </c:pt>
                <c:pt idx="7">
                  <c:v>42743</c:v>
                </c:pt>
                <c:pt idx="8">
                  <c:v>42744</c:v>
                </c:pt>
                <c:pt idx="9">
                  <c:v>42745</c:v>
                </c:pt>
                <c:pt idx="10">
                  <c:v>42746</c:v>
                </c:pt>
                <c:pt idx="11">
                  <c:v>42747</c:v>
                </c:pt>
                <c:pt idx="12">
                  <c:v>42748</c:v>
                </c:pt>
                <c:pt idx="13">
                  <c:v>42749</c:v>
                </c:pt>
                <c:pt idx="14">
                  <c:v>42750</c:v>
                </c:pt>
                <c:pt idx="15">
                  <c:v>42751</c:v>
                </c:pt>
                <c:pt idx="16">
                  <c:v>42752</c:v>
                </c:pt>
                <c:pt idx="17">
                  <c:v>42753</c:v>
                </c:pt>
                <c:pt idx="18">
                  <c:v>42754</c:v>
                </c:pt>
                <c:pt idx="19">
                  <c:v>42755</c:v>
                </c:pt>
                <c:pt idx="20">
                  <c:v>42756</c:v>
                </c:pt>
                <c:pt idx="21">
                  <c:v>42757</c:v>
                </c:pt>
                <c:pt idx="22">
                  <c:v>42758</c:v>
                </c:pt>
                <c:pt idx="23">
                  <c:v>42759</c:v>
                </c:pt>
                <c:pt idx="24">
                  <c:v>42760</c:v>
                </c:pt>
                <c:pt idx="25">
                  <c:v>42761</c:v>
                </c:pt>
                <c:pt idx="26">
                  <c:v>42762</c:v>
                </c:pt>
                <c:pt idx="27">
                  <c:v>42763</c:v>
                </c:pt>
                <c:pt idx="28">
                  <c:v>42764</c:v>
                </c:pt>
                <c:pt idx="29">
                  <c:v>42765</c:v>
                </c:pt>
                <c:pt idx="30">
                  <c:v>42766</c:v>
                </c:pt>
                <c:pt idx="31">
                  <c:v>42767</c:v>
                </c:pt>
                <c:pt idx="32">
                  <c:v>42768</c:v>
                </c:pt>
                <c:pt idx="33">
                  <c:v>42769</c:v>
                </c:pt>
                <c:pt idx="34">
                  <c:v>42770</c:v>
                </c:pt>
                <c:pt idx="35">
                  <c:v>42771</c:v>
                </c:pt>
                <c:pt idx="36">
                  <c:v>42772</c:v>
                </c:pt>
                <c:pt idx="37">
                  <c:v>42773</c:v>
                </c:pt>
                <c:pt idx="38">
                  <c:v>42774</c:v>
                </c:pt>
                <c:pt idx="39">
                  <c:v>42775</c:v>
                </c:pt>
                <c:pt idx="40">
                  <c:v>42776</c:v>
                </c:pt>
                <c:pt idx="41">
                  <c:v>42777</c:v>
                </c:pt>
                <c:pt idx="42">
                  <c:v>42778</c:v>
                </c:pt>
                <c:pt idx="43">
                  <c:v>42779</c:v>
                </c:pt>
                <c:pt idx="44">
                  <c:v>42780</c:v>
                </c:pt>
                <c:pt idx="45">
                  <c:v>42781</c:v>
                </c:pt>
                <c:pt idx="46">
                  <c:v>42782</c:v>
                </c:pt>
                <c:pt idx="47">
                  <c:v>42783</c:v>
                </c:pt>
                <c:pt idx="48">
                  <c:v>42784</c:v>
                </c:pt>
                <c:pt idx="49">
                  <c:v>42785</c:v>
                </c:pt>
                <c:pt idx="50">
                  <c:v>42786</c:v>
                </c:pt>
                <c:pt idx="51">
                  <c:v>42787</c:v>
                </c:pt>
                <c:pt idx="52">
                  <c:v>42788</c:v>
                </c:pt>
                <c:pt idx="53">
                  <c:v>42789</c:v>
                </c:pt>
                <c:pt idx="54">
                  <c:v>42790</c:v>
                </c:pt>
                <c:pt idx="55">
                  <c:v>42791</c:v>
                </c:pt>
                <c:pt idx="56">
                  <c:v>42792</c:v>
                </c:pt>
                <c:pt idx="57">
                  <c:v>42793</c:v>
                </c:pt>
                <c:pt idx="58">
                  <c:v>42794</c:v>
                </c:pt>
                <c:pt idx="59">
                  <c:v>42795</c:v>
                </c:pt>
                <c:pt idx="60">
                  <c:v>42796</c:v>
                </c:pt>
                <c:pt idx="61">
                  <c:v>42797</c:v>
                </c:pt>
                <c:pt idx="62">
                  <c:v>42798</c:v>
                </c:pt>
                <c:pt idx="63">
                  <c:v>42799</c:v>
                </c:pt>
                <c:pt idx="64">
                  <c:v>42800</c:v>
                </c:pt>
                <c:pt idx="65">
                  <c:v>42801</c:v>
                </c:pt>
                <c:pt idx="66">
                  <c:v>42802</c:v>
                </c:pt>
                <c:pt idx="67">
                  <c:v>42803</c:v>
                </c:pt>
                <c:pt idx="68">
                  <c:v>42804</c:v>
                </c:pt>
                <c:pt idx="69">
                  <c:v>42805</c:v>
                </c:pt>
                <c:pt idx="70">
                  <c:v>42806</c:v>
                </c:pt>
                <c:pt idx="71">
                  <c:v>42807</c:v>
                </c:pt>
                <c:pt idx="72">
                  <c:v>42808</c:v>
                </c:pt>
                <c:pt idx="73">
                  <c:v>42809</c:v>
                </c:pt>
                <c:pt idx="74">
                  <c:v>42810</c:v>
                </c:pt>
                <c:pt idx="75">
                  <c:v>42811</c:v>
                </c:pt>
                <c:pt idx="76">
                  <c:v>42812</c:v>
                </c:pt>
                <c:pt idx="77">
                  <c:v>42813</c:v>
                </c:pt>
                <c:pt idx="78">
                  <c:v>42814</c:v>
                </c:pt>
                <c:pt idx="79">
                  <c:v>42815</c:v>
                </c:pt>
                <c:pt idx="80">
                  <c:v>42816</c:v>
                </c:pt>
                <c:pt idx="81">
                  <c:v>42817</c:v>
                </c:pt>
                <c:pt idx="82">
                  <c:v>42818</c:v>
                </c:pt>
                <c:pt idx="83">
                  <c:v>42819</c:v>
                </c:pt>
                <c:pt idx="84">
                  <c:v>42820</c:v>
                </c:pt>
                <c:pt idx="85">
                  <c:v>42821</c:v>
                </c:pt>
                <c:pt idx="86">
                  <c:v>42822</c:v>
                </c:pt>
                <c:pt idx="87">
                  <c:v>42823</c:v>
                </c:pt>
                <c:pt idx="88">
                  <c:v>42824</c:v>
                </c:pt>
                <c:pt idx="89">
                  <c:v>42825</c:v>
                </c:pt>
                <c:pt idx="90">
                  <c:v>42826</c:v>
                </c:pt>
                <c:pt idx="91">
                  <c:v>42827</c:v>
                </c:pt>
                <c:pt idx="92">
                  <c:v>42828</c:v>
                </c:pt>
                <c:pt idx="93">
                  <c:v>42829</c:v>
                </c:pt>
                <c:pt idx="94">
                  <c:v>42830</c:v>
                </c:pt>
                <c:pt idx="95">
                  <c:v>42831</c:v>
                </c:pt>
                <c:pt idx="96">
                  <c:v>42832</c:v>
                </c:pt>
                <c:pt idx="97">
                  <c:v>42833</c:v>
                </c:pt>
                <c:pt idx="98">
                  <c:v>42834</c:v>
                </c:pt>
                <c:pt idx="99">
                  <c:v>42835</c:v>
                </c:pt>
                <c:pt idx="100">
                  <c:v>42836</c:v>
                </c:pt>
                <c:pt idx="101">
                  <c:v>42837</c:v>
                </c:pt>
                <c:pt idx="102">
                  <c:v>42838</c:v>
                </c:pt>
                <c:pt idx="103">
                  <c:v>42839</c:v>
                </c:pt>
                <c:pt idx="104">
                  <c:v>42841</c:v>
                </c:pt>
                <c:pt idx="105">
                  <c:v>42842</c:v>
                </c:pt>
                <c:pt idx="106">
                  <c:v>42843</c:v>
                </c:pt>
                <c:pt idx="107">
                  <c:v>42844</c:v>
                </c:pt>
                <c:pt idx="108">
                  <c:v>42845</c:v>
                </c:pt>
                <c:pt idx="109">
                  <c:v>42846</c:v>
                </c:pt>
                <c:pt idx="110">
                  <c:v>42847</c:v>
                </c:pt>
                <c:pt idx="111">
                  <c:v>42848</c:v>
                </c:pt>
                <c:pt idx="112">
                  <c:v>42849</c:v>
                </c:pt>
                <c:pt idx="113">
                  <c:v>42850</c:v>
                </c:pt>
                <c:pt idx="114">
                  <c:v>42851</c:v>
                </c:pt>
                <c:pt idx="115">
                  <c:v>42852</c:v>
                </c:pt>
                <c:pt idx="116">
                  <c:v>42853</c:v>
                </c:pt>
                <c:pt idx="117">
                  <c:v>42854</c:v>
                </c:pt>
                <c:pt idx="118">
                  <c:v>42855</c:v>
                </c:pt>
                <c:pt idx="119">
                  <c:v>42856</c:v>
                </c:pt>
                <c:pt idx="120">
                  <c:v>42857</c:v>
                </c:pt>
                <c:pt idx="121">
                  <c:v>42858</c:v>
                </c:pt>
                <c:pt idx="122">
                  <c:v>42859</c:v>
                </c:pt>
                <c:pt idx="123">
                  <c:v>42860</c:v>
                </c:pt>
                <c:pt idx="124">
                  <c:v>42861</c:v>
                </c:pt>
                <c:pt idx="125">
                  <c:v>42862</c:v>
                </c:pt>
                <c:pt idx="126">
                  <c:v>42863</c:v>
                </c:pt>
                <c:pt idx="127">
                  <c:v>42864</c:v>
                </c:pt>
                <c:pt idx="128">
                  <c:v>42865</c:v>
                </c:pt>
                <c:pt idx="129">
                  <c:v>42866</c:v>
                </c:pt>
                <c:pt idx="130">
                  <c:v>42867</c:v>
                </c:pt>
                <c:pt idx="131">
                  <c:v>42868</c:v>
                </c:pt>
                <c:pt idx="132">
                  <c:v>42869</c:v>
                </c:pt>
                <c:pt idx="133">
                  <c:v>42870</c:v>
                </c:pt>
                <c:pt idx="134">
                  <c:v>42871</c:v>
                </c:pt>
                <c:pt idx="135">
                  <c:v>42872</c:v>
                </c:pt>
                <c:pt idx="136">
                  <c:v>42873</c:v>
                </c:pt>
                <c:pt idx="137">
                  <c:v>42874</c:v>
                </c:pt>
                <c:pt idx="138">
                  <c:v>42875</c:v>
                </c:pt>
                <c:pt idx="139">
                  <c:v>42876</c:v>
                </c:pt>
                <c:pt idx="140">
                  <c:v>42877</c:v>
                </c:pt>
                <c:pt idx="141">
                  <c:v>42878</c:v>
                </c:pt>
                <c:pt idx="142">
                  <c:v>42879</c:v>
                </c:pt>
                <c:pt idx="143">
                  <c:v>42880</c:v>
                </c:pt>
                <c:pt idx="144">
                  <c:v>42881</c:v>
                </c:pt>
                <c:pt idx="145">
                  <c:v>42882</c:v>
                </c:pt>
                <c:pt idx="146">
                  <c:v>42883</c:v>
                </c:pt>
                <c:pt idx="147">
                  <c:v>42884</c:v>
                </c:pt>
                <c:pt idx="148">
                  <c:v>42885</c:v>
                </c:pt>
                <c:pt idx="149">
                  <c:v>42886</c:v>
                </c:pt>
                <c:pt idx="150">
                  <c:v>42887</c:v>
                </c:pt>
                <c:pt idx="151">
                  <c:v>42888</c:v>
                </c:pt>
                <c:pt idx="152">
                  <c:v>42889</c:v>
                </c:pt>
                <c:pt idx="153">
                  <c:v>42890</c:v>
                </c:pt>
                <c:pt idx="154">
                  <c:v>42891</c:v>
                </c:pt>
                <c:pt idx="155">
                  <c:v>42892</c:v>
                </c:pt>
                <c:pt idx="156">
                  <c:v>42893</c:v>
                </c:pt>
                <c:pt idx="157">
                  <c:v>42894</c:v>
                </c:pt>
                <c:pt idx="158">
                  <c:v>42895</c:v>
                </c:pt>
                <c:pt idx="159">
                  <c:v>42896</c:v>
                </c:pt>
                <c:pt idx="160">
                  <c:v>42897</c:v>
                </c:pt>
                <c:pt idx="161">
                  <c:v>42898</c:v>
                </c:pt>
                <c:pt idx="162">
                  <c:v>42899</c:v>
                </c:pt>
                <c:pt idx="163">
                  <c:v>42900</c:v>
                </c:pt>
                <c:pt idx="164">
                  <c:v>42901</c:v>
                </c:pt>
                <c:pt idx="165">
                  <c:v>42902</c:v>
                </c:pt>
                <c:pt idx="166">
                  <c:v>42903</c:v>
                </c:pt>
                <c:pt idx="167">
                  <c:v>42904</c:v>
                </c:pt>
                <c:pt idx="168">
                  <c:v>42905</c:v>
                </c:pt>
                <c:pt idx="169">
                  <c:v>42906</c:v>
                </c:pt>
                <c:pt idx="170">
                  <c:v>42907</c:v>
                </c:pt>
                <c:pt idx="171">
                  <c:v>42908</c:v>
                </c:pt>
                <c:pt idx="172">
                  <c:v>42909</c:v>
                </c:pt>
                <c:pt idx="173">
                  <c:v>42910</c:v>
                </c:pt>
                <c:pt idx="174">
                  <c:v>42911</c:v>
                </c:pt>
                <c:pt idx="175">
                  <c:v>42912</c:v>
                </c:pt>
                <c:pt idx="176">
                  <c:v>42913</c:v>
                </c:pt>
                <c:pt idx="177">
                  <c:v>42914</c:v>
                </c:pt>
                <c:pt idx="178">
                  <c:v>42915</c:v>
                </c:pt>
                <c:pt idx="179">
                  <c:v>42920</c:v>
                </c:pt>
                <c:pt idx="180">
                  <c:v>42921</c:v>
                </c:pt>
                <c:pt idx="181">
                  <c:v>42933</c:v>
                </c:pt>
                <c:pt idx="182">
                  <c:v>42940</c:v>
                </c:pt>
                <c:pt idx="183">
                  <c:v>42943</c:v>
                </c:pt>
                <c:pt idx="184">
                  <c:v>42944</c:v>
                </c:pt>
                <c:pt idx="185">
                  <c:v>42947</c:v>
                </c:pt>
                <c:pt idx="186">
                  <c:v>42948</c:v>
                </c:pt>
                <c:pt idx="187">
                  <c:v>42949</c:v>
                </c:pt>
                <c:pt idx="188">
                  <c:v>42950</c:v>
                </c:pt>
                <c:pt idx="189">
                  <c:v>42951</c:v>
                </c:pt>
                <c:pt idx="190">
                  <c:v>42952</c:v>
                </c:pt>
                <c:pt idx="191">
                  <c:v>42953</c:v>
                </c:pt>
                <c:pt idx="192">
                  <c:v>42954</c:v>
                </c:pt>
                <c:pt idx="193">
                  <c:v>42961</c:v>
                </c:pt>
                <c:pt idx="194">
                  <c:v>42963</c:v>
                </c:pt>
                <c:pt idx="195">
                  <c:v>42964</c:v>
                </c:pt>
                <c:pt idx="196">
                  <c:v>42965</c:v>
                </c:pt>
                <c:pt idx="197">
                  <c:v>42968</c:v>
                </c:pt>
                <c:pt idx="198">
                  <c:v>42969</c:v>
                </c:pt>
                <c:pt idx="199">
                  <c:v>42970</c:v>
                </c:pt>
                <c:pt idx="200">
                  <c:v>42971</c:v>
                </c:pt>
                <c:pt idx="201">
                  <c:v>42972</c:v>
                </c:pt>
                <c:pt idx="202">
                  <c:v>42976</c:v>
                </c:pt>
                <c:pt idx="203">
                  <c:v>42979</c:v>
                </c:pt>
                <c:pt idx="204">
                  <c:v>42980</c:v>
                </c:pt>
                <c:pt idx="205">
                  <c:v>42981</c:v>
                </c:pt>
                <c:pt idx="206">
                  <c:v>42982</c:v>
                </c:pt>
                <c:pt idx="207">
                  <c:v>42983</c:v>
                </c:pt>
                <c:pt idx="208">
                  <c:v>42984</c:v>
                </c:pt>
                <c:pt idx="209">
                  <c:v>42985</c:v>
                </c:pt>
                <c:pt idx="210">
                  <c:v>42986</c:v>
                </c:pt>
                <c:pt idx="211">
                  <c:v>42987</c:v>
                </c:pt>
                <c:pt idx="212">
                  <c:v>42988</c:v>
                </c:pt>
                <c:pt idx="213">
                  <c:v>42989</c:v>
                </c:pt>
                <c:pt idx="214">
                  <c:v>42990</c:v>
                </c:pt>
                <c:pt idx="215">
                  <c:v>42991</c:v>
                </c:pt>
                <c:pt idx="216">
                  <c:v>42992</c:v>
                </c:pt>
                <c:pt idx="217">
                  <c:v>42993</c:v>
                </c:pt>
                <c:pt idx="218">
                  <c:v>42994</c:v>
                </c:pt>
                <c:pt idx="219">
                  <c:v>42995</c:v>
                </c:pt>
                <c:pt idx="220">
                  <c:v>42996</c:v>
                </c:pt>
                <c:pt idx="221">
                  <c:v>42997</c:v>
                </c:pt>
                <c:pt idx="222">
                  <c:v>42998</c:v>
                </c:pt>
                <c:pt idx="223">
                  <c:v>42999</c:v>
                </c:pt>
                <c:pt idx="224">
                  <c:v>43000</c:v>
                </c:pt>
                <c:pt idx="225">
                  <c:v>43001</c:v>
                </c:pt>
                <c:pt idx="226">
                  <c:v>43002</c:v>
                </c:pt>
                <c:pt idx="227">
                  <c:v>43003</c:v>
                </c:pt>
                <c:pt idx="228">
                  <c:v>43004</c:v>
                </c:pt>
                <c:pt idx="229">
                  <c:v>43005</c:v>
                </c:pt>
                <c:pt idx="230">
                  <c:v>43006</c:v>
                </c:pt>
                <c:pt idx="231">
                  <c:v>43007</c:v>
                </c:pt>
                <c:pt idx="232">
                  <c:v>43008</c:v>
                </c:pt>
                <c:pt idx="233">
                  <c:v>43009</c:v>
                </c:pt>
                <c:pt idx="234">
                  <c:v>43010</c:v>
                </c:pt>
                <c:pt idx="235">
                  <c:v>43011</c:v>
                </c:pt>
                <c:pt idx="236">
                  <c:v>43012</c:v>
                </c:pt>
                <c:pt idx="237">
                  <c:v>43013</c:v>
                </c:pt>
                <c:pt idx="238">
                  <c:v>43014</c:v>
                </c:pt>
                <c:pt idx="239">
                  <c:v>43015</c:v>
                </c:pt>
                <c:pt idx="240">
                  <c:v>43016</c:v>
                </c:pt>
                <c:pt idx="241">
                  <c:v>43017</c:v>
                </c:pt>
                <c:pt idx="242">
                  <c:v>43018</c:v>
                </c:pt>
                <c:pt idx="243">
                  <c:v>43019</c:v>
                </c:pt>
                <c:pt idx="244">
                  <c:v>43020</c:v>
                </c:pt>
                <c:pt idx="245">
                  <c:v>43021</c:v>
                </c:pt>
                <c:pt idx="246">
                  <c:v>43022</c:v>
                </c:pt>
                <c:pt idx="247">
                  <c:v>43023</c:v>
                </c:pt>
                <c:pt idx="248">
                  <c:v>43024</c:v>
                </c:pt>
                <c:pt idx="249">
                  <c:v>43025</c:v>
                </c:pt>
                <c:pt idx="250">
                  <c:v>43026</c:v>
                </c:pt>
                <c:pt idx="251">
                  <c:v>43027</c:v>
                </c:pt>
                <c:pt idx="252">
                  <c:v>43028</c:v>
                </c:pt>
                <c:pt idx="253">
                  <c:v>43029</c:v>
                </c:pt>
                <c:pt idx="254">
                  <c:v>43030</c:v>
                </c:pt>
                <c:pt idx="255">
                  <c:v>43031</c:v>
                </c:pt>
                <c:pt idx="256">
                  <c:v>43032</c:v>
                </c:pt>
                <c:pt idx="257">
                  <c:v>43033</c:v>
                </c:pt>
                <c:pt idx="258">
                  <c:v>43034</c:v>
                </c:pt>
                <c:pt idx="259">
                  <c:v>43035</c:v>
                </c:pt>
                <c:pt idx="260">
                  <c:v>43036</c:v>
                </c:pt>
                <c:pt idx="261">
                  <c:v>43037</c:v>
                </c:pt>
                <c:pt idx="262">
                  <c:v>43038</c:v>
                </c:pt>
                <c:pt idx="263">
                  <c:v>43039</c:v>
                </c:pt>
                <c:pt idx="264">
                  <c:v>43040</c:v>
                </c:pt>
                <c:pt idx="265">
                  <c:v>43041</c:v>
                </c:pt>
                <c:pt idx="266">
                  <c:v>43042</c:v>
                </c:pt>
                <c:pt idx="267">
                  <c:v>43043</c:v>
                </c:pt>
                <c:pt idx="268">
                  <c:v>43044</c:v>
                </c:pt>
                <c:pt idx="269">
                  <c:v>43045</c:v>
                </c:pt>
                <c:pt idx="270">
                  <c:v>43046</c:v>
                </c:pt>
                <c:pt idx="271">
                  <c:v>43047</c:v>
                </c:pt>
                <c:pt idx="272">
                  <c:v>43048</c:v>
                </c:pt>
                <c:pt idx="273">
                  <c:v>43049</c:v>
                </c:pt>
                <c:pt idx="274">
                  <c:v>43050</c:v>
                </c:pt>
                <c:pt idx="275">
                  <c:v>43051</c:v>
                </c:pt>
                <c:pt idx="276">
                  <c:v>43052</c:v>
                </c:pt>
                <c:pt idx="277">
                  <c:v>43053</c:v>
                </c:pt>
                <c:pt idx="278">
                  <c:v>43054</c:v>
                </c:pt>
                <c:pt idx="279">
                  <c:v>43055</c:v>
                </c:pt>
                <c:pt idx="280">
                  <c:v>43056</c:v>
                </c:pt>
                <c:pt idx="281">
                  <c:v>43058</c:v>
                </c:pt>
                <c:pt idx="282">
                  <c:v>43059</c:v>
                </c:pt>
                <c:pt idx="283">
                  <c:v>43060</c:v>
                </c:pt>
                <c:pt idx="284">
                  <c:v>43061</c:v>
                </c:pt>
                <c:pt idx="285">
                  <c:v>43062</c:v>
                </c:pt>
                <c:pt idx="286">
                  <c:v>43063</c:v>
                </c:pt>
                <c:pt idx="287">
                  <c:v>43064</c:v>
                </c:pt>
                <c:pt idx="288">
                  <c:v>43065</c:v>
                </c:pt>
                <c:pt idx="289">
                  <c:v>43066</c:v>
                </c:pt>
                <c:pt idx="290">
                  <c:v>43067</c:v>
                </c:pt>
                <c:pt idx="291">
                  <c:v>43068</c:v>
                </c:pt>
                <c:pt idx="292">
                  <c:v>43069</c:v>
                </c:pt>
                <c:pt idx="293">
                  <c:v>43070</c:v>
                </c:pt>
                <c:pt idx="294">
                  <c:v>43071</c:v>
                </c:pt>
                <c:pt idx="295">
                  <c:v>43072</c:v>
                </c:pt>
                <c:pt idx="296">
                  <c:v>43073</c:v>
                </c:pt>
                <c:pt idx="297">
                  <c:v>43074</c:v>
                </c:pt>
                <c:pt idx="298">
                  <c:v>43075</c:v>
                </c:pt>
                <c:pt idx="299">
                  <c:v>43076</c:v>
                </c:pt>
                <c:pt idx="300">
                  <c:v>43077</c:v>
                </c:pt>
                <c:pt idx="301">
                  <c:v>43078</c:v>
                </c:pt>
                <c:pt idx="302">
                  <c:v>43079</c:v>
                </c:pt>
                <c:pt idx="303">
                  <c:v>43080</c:v>
                </c:pt>
                <c:pt idx="304">
                  <c:v>43081</c:v>
                </c:pt>
                <c:pt idx="305">
                  <c:v>43082</c:v>
                </c:pt>
                <c:pt idx="306">
                  <c:v>43083</c:v>
                </c:pt>
                <c:pt idx="307">
                  <c:v>43084</c:v>
                </c:pt>
                <c:pt idx="308">
                  <c:v>43086</c:v>
                </c:pt>
                <c:pt idx="309">
                  <c:v>43087</c:v>
                </c:pt>
                <c:pt idx="310">
                  <c:v>43088</c:v>
                </c:pt>
                <c:pt idx="311">
                  <c:v>43089</c:v>
                </c:pt>
                <c:pt idx="312">
                  <c:v>43090</c:v>
                </c:pt>
                <c:pt idx="313">
                  <c:v>43091</c:v>
                </c:pt>
                <c:pt idx="314">
                  <c:v>43096</c:v>
                </c:pt>
                <c:pt idx="315">
                  <c:v>43097</c:v>
                </c:pt>
                <c:pt idx="316">
                  <c:v>43098</c:v>
                </c:pt>
                <c:pt idx="317">
                  <c:v>43099</c:v>
                </c:pt>
                <c:pt idx="318">
                  <c:v>43100</c:v>
                </c:pt>
              </c:numCache>
            </c:numRef>
          </c:cat>
          <c:val>
            <c:numRef>
              <c:f>DEITI!$T$2:$T$320</c:f>
              <c:numCache>
                <c:formatCode>General</c:formatCode>
                <c:ptCount val="319"/>
                <c:pt idx="0">
                  <c:v>11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18</c:v>
                </c:pt>
                <c:pt idx="5">
                  <c:v>3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3</c:v>
                </c:pt>
                <c:pt idx="11">
                  <c:v>7</c:v>
                </c:pt>
                <c:pt idx="12">
                  <c:v>3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6</c:v>
                </c:pt>
                <c:pt idx="17">
                  <c:v>4</c:v>
                </c:pt>
                <c:pt idx="18">
                  <c:v>2</c:v>
                </c:pt>
                <c:pt idx="19">
                  <c:v>7</c:v>
                </c:pt>
                <c:pt idx="20">
                  <c:v>0</c:v>
                </c:pt>
                <c:pt idx="21">
                  <c:v>0</c:v>
                </c:pt>
                <c:pt idx="22">
                  <c:v>5</c:v>
                </c:pt>
                <c:pt idx="23">
                  <c:v>1</c:v>
                </c:pt>
                <c:pt idx="24">
                  <c:v>3</c:v>
                </c:pt>
                <c:pt idx="25">
                  <c:v>2</c:v>
                </c:pt>
                <c:pt idx="26">
                  <c:v>5</c:v>
                </c:pt>
                <c:pt idx="27">
                  <c:v>0</c:v>
                </c:pt>
                <c:pt idx="28">
                  <c:v>3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6</c:v>
                </c:pt>
                <c:pt idx="33">
                  <c:v>2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6</c:v>
                </c:pt>
                <c:pt idx="38">
                  <c:v>18</c:v>
                </c:pt>
                <c:pt idx="39">
                  <c:v>2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10</c:v>
                </c:pt>
                <c:pt idx="44">
                  <c:v>3</c:v>
                </c:pt>
                <c:pt idx="45">
                  <c:v>2</c:v>
                </c:pt>
                <c:pt idx="46">
                  <c:v>4</c:v>
                </c:pt>
                <c:pt idx="47">
                  <c:v>5</c:v>
                </c:pt>
                <c:pt idx="48">
                  <c:v>0</c:v>
                </c:pt>
                <c:pt idx="49">
                  <c:v>1</c:v>
                </c:pt>
                <c:pt idx="50">
                  <c:v>7</c:v>
                </c:pt>
                <c:pt idx="51">
                  <c:v>2</c:v>
                </c:pt>
                <c:pt idx="52">
                  <c:v>3</c:v>
                </c:pt>
                <c:pt idx="53">
                  <c:v>6</c:v>
                </c:pt>
                <c:pt idx="54">
                  <c:v>5</c:v>
                </c:pt>
                <c:pt idx="55">
                  <c:v>0</c:v>
                </c:pt>
                <c:pt idx="56">
                  <c:v>0</c:v>
                </c:pt>
                <c:pt idx="57">
                  <c:v>4</c:v>
                </c:pt>
                <c:pt idx="58">
                  <c:v>1</c:v>
                </c:pt>
                <c:pt idx="59">
                  <c:v>1</c:v>
                </c:pt>
                <c:pt idx="60">
                  <c:v>3</c:v>
                </c:pt>
                <c:pt idx="61">
                  <c:v>1</c:v>
                </c:pt>
                <c:pt idx="62">
                  <c:v>0</c:v>
                </c:pt>
                <c:pt idx="63">
                  <c:v>0</c:v>
                </c:pt>
                <c:pt idx="64">
                  <c:v>5</c:v>
                </c:pt>
                <c:pt idx="65">
                  <c:v>3</c:v>
                </c:pt>
                <c:pt idx="66">
                  <c:v>4</c:v>
                </c:pt>
                <c:pt idx="67">
                  <c:v>1</c:v>
                </c:pt>
                <c:pt idx="68">
                  <c:v>4</c:v>
                </c:pt>
                <c:pt idx="69">
                  <c:v>0</c:v>
                </c:pt>
                <c:pt idx="70">
                  <c:v>2</c:v>
                </c:pt>
                <c:pt idx="71">
                  <c:v>4</c:v>
                </c:pt>
                <c:pt idx="72">
                  <c:v>5</c:v>
                </c:pt>
                <c:pt idx="73">
                  <c:v>13</c:v>
                </c:pt>
                <c:pt idx="74">
                  <c:v>26</c:v>
                </c:pt>
                <c:pt idx="75">
                  <c:v>29</c:v>
                </c:pt>
                <c:pt idx="76">
                  <c:v>0</c:v>
                </c:pt>
                <c:pt idx="77">
                  <c:v>0</c:v>
                </c:pt>
                <c:pt idx="78">
                  <c:v>44</c:v>
                </c:pt>
                <c:pt idx="79">
                  <c:v>17</c:v>
                </c:pt>
                <c:pt idx="80">
                  <c:v>18</c:v>
                </c:pt>
                <c:pt idx="81">
                  <c:v>9</c:v>
                </c:pt>
                <c:pt idx="82">
                  <c:v>2</c:v>
                </c:pt>
                <c:pt idx="83">
                  <c:v>0</c:v>
                </c:pt>
                <c:pt idx="84">
                  <c:v>0</c:v>
                </c:pt>
                <c:pt idx="85">
                  <c:v>3</c:v>
                </c:pt>
                <c:pt idx="86">
                  <c:v>4</c:v>
                </c:pt>
                <c:pt idx="87">
                  <c:v>0</c:v>
                </c:pt>
                <c:pt idx="88">
                  <c:v>1</c:v>
                </c:pt>
                <c:pt idx="89">
                  <c:v>0</c:v>
                </c:pt>
                <c:pt idx="90">
                  <c:v>0</c:v>
                </c:pt>
                <c:pt idx="91">
                  <c:v>1</c:v>
                </c:pt>
                <c:pt idx="92">
                  <c:v>4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8</c:v>
                </c:pt>
                <c:pt idx="97">
                  <c:v>4</c:v>
                </c:pt>
                <c:pt idx="98">
                  <c:v>0</c:v>
                </c:pt>
                <c:pt idx="99">
                  <c:v>33</c:v>
                </c:pt>
                <c:pt idx="100">
                  <c:v>21</c:v>
                </c:pt>
                <c:pt idx="101">
                  <c:v>39</c:v>
                </c:pt>
                <c:pt idx="102">
                  <c:v>3</c:v>
                </c:pt>
                <c:pt idx="103">
                  <c:v>1</c:v>
                </c:pt>
                <c:pt idx="104">
                  <c:v>3</c:v>
                </c:pt>
                <c:pt idx="105">
                  <c:v>0</c:v>
                </c:pt>
                <c:pt idx="106">
                  <c:v>2</c:v>
                </c:pt>
                <c:pt idx="107">
                  <c:v>40</c:v>
                </c:pt>
                <c:pt idx="108">
                  <c:v>14</c:v>
                </c:pt>
                <c:pt idx="109">
                  <c:v>2</c:v>
                </c:pt>
                <c:pt idx="110">
                  <c:v>3</c:v>
                </c:pt>
                <c:pt idx="111">
                  <c:v>0</c:v>
                </c:pt>
                <c:pt idx="112">
                  <c:v>2</c:v>
                </c:pt>
                <c:pt idx="113">
                  <c:v>0</c:v>
                </c:pt>
                <c:pt idx="114">
                  <c:v>4</c:v>
                </c:pt>
                <c:pt idx="115">
                  <c:v>1</c:v>
                </c:pt>
                <c:pt idx="116">
                  <c:v>2</c:v>
                </c:pt>
                <c:pt idx="117">
                  <c:v>1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1</c:v>
                </c:pt>
                <c:pt idx="122">
                  <c:v>1</c:v>
                </c:pt>
                <c:pt idx="123">
                  <c:v>3</c:v>
                </c:pt>
                <c:pt idx="124">
                  <c:v>0</c:v>
                </c:pt>
                <c:pt idx="125">
                  <c:v>0</c:v>
                </c:pt>
                <c:pt idx="126">
                  <c:v>2</c:v>
                </c:pt>
                <c:pt idx="127">
                  <c:v>1</c:v>
                </c:pt>
                <c:pt idx="128">
                  <c:v>7</c:v>
                </c:pt>
                <c:pt idx="129">
                  <c:v>0</c:v>
                </c:pt>
                <c:pt idx="130">
                  <c:v>4</c:v>
                </c:pt>
                <c:pt idx="131">
                  <c:v>1</c:v>
                </c:pt>
                <c:pt idx="132">
                  <c:v>0</c:v>
                </c:pt>
                <c:pt idx="133">
                  <c:v>6</c:v>
                </c:pt>
                <c:pt idx="134">
                  <c:v>4</c:v>
                </c:pt>
                <c:pt idx="135">
                  <c:v>4</c:v>
                </c:pt>
                <c:pt idx="136">
                  <c:v>7</c:v>
                </c:pt>
                <c:pt idx="137">
                  <c:v>1</c:v>
                </c:pt>
                <c:pt idx="138">
                  <c:v>0</c:v>
                </c:pt>
                <c:pt idx="139">
                  <c:v>0</c:v>
                </c:pt>
                <c:pt idx="140">
                  <c:v>6</c:v>
                </c:pt>
                <c:pt idx="141">
                  <c:v>11</c:v>
                </c:pt>
                <c:pt idx="142">
                  <c:v>5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1</c:v>
                </c:pt>
                <c:pt idx="147">
                  <c:v>1</c:v>
                </c:pt>
                <c:pt idx="148">
                  <c:v>14</c:v>
                </c:pt>
                <c:pt idx="149">
                  <c:v>3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3</c:v>
                </c:pt>
                <c:pt idx="156">
                  <c:v>3</c:v>
                </c:pt>
                <c:pt idx="157">
                  <c:v>0</c:v>
                </c:pt>
                <c:pt idx="158">
                  <c:v>1</c:v>
                </c:pt>
                <c:pt idx="159">
                  <c:v>0</c:v>
                </c:pt>
                <c:pt idx="160">
                  <c:v>0</c:v>
                </c:pt>
                <c:pt idx="161">
                  <c:v>6</c:v>
                </c:pt>
                <c:pt idx="162">
                  <c:v>1</c:v>
                </c:pt>
                <c:pt idx="163">
                  <c:v>7</c:v>
                </c:pt>
                <c:pt idx="164">
                  <c:v>7</c:v>
                </c:pt>
                <c:pt idx="165">
                  <c:v>1</c:v>
                </c:pt>
                <c:pt idx="166">
                  <c:v>0</c:v>
                </c:pt>
                <c:pt idx="167">
                  <c:v>0</c:v>
                </c:pt>
                <c:pt idx="168">
                  <c:v>14</c:v>
                </c:pt>
                <c:pt idx="169">
                  <c:v>3</c:v>
                </c:pt>
                <c:pt idx="170">
                  <c:v>8</c:v>
                </c:pt>
                <c:pt idx="171">
                  <c:v>4</c:v>
                </c:pt>
                <c:pt idx="172">
                  <c:v>3</c:v>
                </c:pt>
                <c:pt idx="173">
                  <c:v>0</c:v>
                </c:pt>
                <c:pt idx="174">
                  <c:v>0</c:v>
                </c:pt>
                <c:pt idx="175">
                  <c:v>11</c:v>
                </c:pt>
                <c:pt idx="176">
                  <c:v>20</c:v>
                </c:pt>
                <c:pt idx="177">
                  <c:v>1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1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1</c:v>
                </c:pt>
                <c:pt idx="188">
                  <c:v>0</c:v>
                </c:pt>
                <c:pt idx="189">
                  <c:v>1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1</c:v>
                </c:pt>
                <c:pt idx="195">
                  <c:v>0</c:v>
                </c:pt>
                <c:pt idx="196">
                  <c:v>1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2</c:v>
                </c:pt>
                <c:pt idx="202">
                  <c:v>0</c:v>
                </c:pt>
                <c:pt idx="203">
                  <c:v>2</c:v>
                </c:pt>
                <c:pt idx="204">
                  <c:v>2</c:v>
                </c:pt>
                <c:pt idx="205">
                  <c:v>6</c:v>
                </c:pt>
                <c:pt idx="206">
                  <c:v>7</c:v>
                </c:pt>
                <c:pt idx="207">
                  <c:v>40</c:v>
                </c:pt>
                <c:pt idx="208">
                  <c:v>3</c:v>
                </c:pt>
                <c:pt idx="209">
                  <c:v>11</c:v>
                </c:pt>
                <c:pt idx="210">
                  <c:v>8</c:v>
                </c:pt>
                <c:pt idx="211">
                  <c:v>1</c:v>
                </c:pt>
                <c:pt idx="212">
                  <c:v>0</c:v>
                </c:pt>
                <c:pt idx="213">
                  <c:v>1</c:v>
                </c:pt>
                <c:pt idx="214">
                  <c:v>11</c:v>
                </c:pt>
                <c:pt idx="215">
                  <c:v>8</c:v>
                </c:pt>
                <c:pt idx="216">
                  <c:v>1</c:v>
                </c:pt>
                <c:pt idx="217">
                  <c:v>0</c:v>
                </c:pt>
                <c:pt idx="218">
                  <c:v>0</c:v>
                </c:pt>
                <c:pt idx="219">
                  <c:v>5</c:v>
                </c:pt>
                <c:pt idx="220">
                  <c:v>4</c:v>
                </c:pt>
                <c:pt idx="221">
                  <c:v>5</c:v>
                </c:pt>
                <c:pt idx="222">
                  <c:v>1</c:v>
                </c:pt>
                <c:pt idx="223">
                  <c:v>6</c:v>
                </c:pt>
                <c:pt idx="224">
                  <c:v>3</c:v>
                </c:pt>
                <c:pt idx="225">
                  <c:v>0</c:v>
                </c:pt>
                <c:pt idx="226">
                  <c:v>0</c:v>
                </c:pt>
                <c:pt idx="227">
                  <c:v>1</c:v>
                </c:pt>
                <c:pt idx="228">
                  <c:v>3</c:v>
                </c:pt>
                <c:pt idx="229">
                  <c:v>3</c:v>
                </c:pt>
                <c:pt idx="230">
                  <c:v>1</c:v>
                </c:pt>
                <c:pt idx="231">
                  <c:v>2</c:v>
                </c:pt>
                <c:pt idx="232">
                  <c:v>0</c:v>
                </c:pt>
                <c:pt idx="233">
                  <c:v>0</c:v>
                </c:pt>
                <c:pt idx="234">
                  <c:v>5</c:v>
                </c:pt>
                <c:pt idx="235">
                  <c:v>8</c:v>
                </c:pt>
                <c:pt idx="236">
                  <c:v>11</c:v>
                </c:pt>
                <c:pt idx="237">
                  <c:v>2</c:v>
                </c:pt>
                <c:pt idx="238">
                  <c:v>2</c:v>
                </c:pt>
                <c:pt idx="239">
                  <c:v>0</c:v>
                </c:pt>
                <c:pt idx="240">
                  <c:v>1</c:v>
                </c:pt>
                <c:pt idx="241">
                  <c:v>1</c:v>
                </c:pt>
                <c:pt idx="242">
                  <c:v>2</c:v>
                </c:pt>
                <c:pt idx="243">
                  <c:v>6</c:v>
                </c:pt>
                <c:pt idx="244">
                  <c:v>6</c:v>
                </c:pt>
                <c:pt idx="245">
                  <c:v>2</c:v>
                </c:pt>
                <c:pt idx="246">
                  <c:v>0</c:v>
                </c:pt>
                <c:pt idx="247">
                  <c:v>1</c:v>
                </c:pt>
                <c:pt idx="248">
                  <c:v>4</c:v>
                </c:pt>
                <c:pt idx="249">
                  <c:v>13</c:v>
                </c:pt>
                <c:pt idx="250">
                  <c:v>2</c:v>
                </c:pt>
                <c:pt idx="251">
                  <c:v>3</c:v>
                </c:pt>
                <c:pt idx="252">
                  <c:v>10</c:v>
                </c:pt>
                <c:pt idx="253">
                  <c:v>0</c:v>
                </c:pt>
                <c:pt idx="254">
                  <c:v>0</c:v>
                </c:pt>
                <c:pt idx="255">
                  <c:v>1</c:v>
                </c:pt>
                <c:pt idx="256">
                  <c:v>1</c:v>
                </c:pt>
                <c:pt idx="257">
                  <c:v>2</c:v>
                </c:pt>
                <c:pt idx="258">
                  <c:v>4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2</c:v>
                </c:pt>
                <c:pt idx="263">
                  <c:v>0</c:v>
                </c:pt>
                <c:pt idx="264">
                  <c:v>11</c:v>
                </c:pt>
                <c:pt idx="265">
                  <c:v>4</c:v>
                </c:pt>
                <c:pt idx="266">
                  <c:v>2</c:v>
                </c:pt>
                <c:pt idx="267">
                  <c:v>0</c:v>
                </c:pt>
                <c:pt idx="268">
                  <c:v>0</c:v>
                </c:pt>
                <c:pt idx="269">
                  <c:v>17</c:v>
                </c:pt>
                <c:pt idx="270">
                  <c:v>6</c:v>
                </c:pt>
                <c:pt idx="271">
                  <c:v>5</c:v>
                </c:pt>
                <c:pt idx="272">
                  <c:v>11</c:v>
                </c:pt>
                <c:pt idx="273">
                  <c:v>4</c:v>
                </c:pt>
                <c:pt idx="274">
                  <c:v>0</c:v>
                </c:pt>
                <c:pt idx="275">
                  <c:v>0</c:v>
                </c:pt>
                <c:pt idx="276">
                  <c:v>10</c:v>
                </c:pt>
                <c:pt idx="277">
                  <c:v>0</c:v>
                </c:pt>
                <c:pt idx="278">
                  <c:v>7</c:v>
                </c:pt>
                <c:pt idx="279">
                  <c:v>0</c:v>
                </c:pt>
                <c:pt idx="280">
                  <c:v>2</c:v>
                </c:pt>
                <c:pt idx="281">
                  <c:v>0</c:v>
                </c:pt>
                <c:pt idx="282">
                  <c:v>0</c:v>
                </c:pt>
                <c:pt idx="283">
                  <c:v>5</c:v>
                </c:pt>
                <c:pt idx="284">
                  <c:v>6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1</c:v>
                </c:pt>
                <c:pt idx="291">
                  <c:v>0</c:v>
                </c:pt>
                <c:pt idx="292">
                  <c:v>5</c:v>
                </c:pt>
                <c:pt idx="293">
                  <c:v>6</c:v>
                </c:pt>
                <c:pt idx="294">
                  <c:v>0</c:v>
                </c:pt>
                <c:pt idx="295">
                  <c:v>2</c:v>
                </c:pt>
                <c:pt idx="296">
                  <c:v>1</c:v>
                </c:pt>
                <c:pt idx="297">
                  <c:v>7</c:v>
                </c:pt>
                <c:pt idx="298">
                  <c:v>1</c:v>
                </c:pt>
                <c:pt idx="299">
                  <c:v>2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3</c:v>
                </c:pt>
                <c:pt idx="304">
                  <c:v>2</c:v>
                </c:pt>
                <c:pt idx="305">
                  <c:v>1</c:v>
                </c:pt>
                <c:pt idx="306">
                  <c:v>52</c:v>
                </c:pt>
                <c:pt idx="307">
                  <c:v>21</c:v>
                </c:pt>
                <c:pt idx="308">
                  <c:v>1</c:v>
                </c:pt>
                <c:pt idx="309">
                  <c:v>7</c:v>
                </c:pt>
                <c:pt idx="310">
                  <c:v>46</c:v>
                </c:pt>
                <c:pt idx="311">
                  <c:v>3</c:v>
                </c:pt>
                <c:pt idx="312">
                  <c:v>14</c:v>
                </c:pt>
                <c:pt idx="313">
                  <c:v>2</c:v>
                </c:pt>
                <c:pt idx="314">
                  <c:v>0</c:v>
                </c:pt>
                <c:pt idx="315">
                  <c:v>6</c:v>
                </c:pt>
                <c:pt idx="316">
                  <c:v>1</c:v>
                </c:pt>
                <c:pt idx="317" formatCode="0%">
                  <c:v>0</c:v>
                </c:pt>
                <c:pt idx="318" formatCode="0%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82-4A15-A6EC-9BF759B9C8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8426472"/>
        <c:axId val="508427128"/>
      </c:lineChart>
      <c:dateAx>
        <c:axId val="50842647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8427128"/>
        <c:crosses val="autoZero"/>
        <c:auto val="1"/>
        <c:lblOffset val="100"/>
        <c:baseTimeUnit val="days"/>
      </c:dateAx>
      <c:valAx>
        <c:axId val="508427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08426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Facebook:</a:t>
            </a:r>
            <a:r>
              <a:rPr lang="en-US" baseline="0" dirty="0" smtClean="0"/>
              <a:t> </a:t>
            </a:r>
            <a:r>
              <a:rPr lang="en-US" dirty="0" err="1" smtClean="0"/>
              <a:t>Tägliche</a:t>
            </a:r>
            <a:r>
              <a:rPr lang="en-US" dirty="0" smtClean="0"/>
              <a:t> </a:t>
            </a:r>
            <a:r>
              <a:rPr lang="en-US" dirty="0" err="1" smtClean="0"/>
              <a:t>Gesamtreichweite</a:t>
            </a:r>
            <a:r>
              <a:rPr lang="en-US" dirty="0" smtClean="0"/>
              <a:t> 2017</a:t>
            </a:r>
          </a:p>
          <a:p>
            <a:pPr>
              <a:defRPr/>
            </a:pPr>
            <a:r>
              <a:rPr lang="en-US" dirty="0" err="1" smtClean="0"/>
              <a:t>Gesamt</a:t>
            </a:r>
            <a:r>
              <a:rPr lang="en-US" dirty="0" smtClean="0"/>
              <a:t>: 13370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5.5942508369886394E-2"/>
          <c:y val="0.13161588025976509"/>
          <c:w val="0.71695865360458377"/>
          <c:h val="0.63732044527814269"/>
        </c:manualLayout>
      </c:layout>
      <c:lineChart>
        <c:grouping val="standard"/>
        <c:varyColors val="0"/>
        <c:ser>
          <c:idx val="0"/>
          <c:order val="0"/>
          <c:tx>
            <c:strRef>
              <c:f>'Facebook Key Metrics'!$H$1:$H$2</c:f>
              <c:strCache>
                <c:ptCount val="2"/>
                <c:pt idx="0">
                  <c:v>Tägliche Gesamtreichweite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'Facebook Key Metrics'!$A$3:$A$192</c:f>
              <c:numCache>
                <c:formatCode>dd/mm/yy;@</c:formatCode>
                <c:ptCount val="190"/>
                <c:pt idx="0">
                  <c:v>42919</c:v>
                </c:pt>
                <c:pt idx="1">
                  <c:v>42920</c:v>
                </c:pt>
                <c:pt idx="2">
                  <c:v>42921</c:v>
                </c:pt>
                <c:pt idx="3">
                  <c:v>42922</c:v>
                </c:pt>
                <c:pt idx="4">
                  <c:v>42923</c:v>
                </c:pt>
                <c:pt idx="5">
                  <c:v>42924</c:v>
                </c:pt>
                <c:pt idx="6">
                  <c:v>42925</c:v>
                </c:pt>
                <c:pt idx="7">
                  <c:v>42926</c:v>
                </c:pt>
                <c:pt idx="8">
                  <c:v>42927</c:v>
                </c:pt>
                <c:pt idx="9">
                  <c:v>42928</c:v>
                </c:pt>
                <c:pt idx="10">
                  <c:v>42929</c:v>
                </c:pt>
                <c:pt idx="11">
                  <c:v>42930</c:v>
                </c:pt>
                <c:pt idx="12">
                  <c:v>42931</c:v>
                </c:pt>
                <c:pt idx="13">
                  <c:v>42932</c:v>
                </c:pt>
                <c:pt idx="14">
                  <c:v>42933</c:v>
                </c:pt>
                <c:pt idx="15">
                  <c:v>42934</c:v>
                </c:pt>
                <c:pt idx="16">
                  <c:v>42935</c:v>
                </c:pt>
                <c:pt idx="17">
                  <c:v>42936</c:v>
                </c:pt>
                <c:pt idx="18">
                  <c:v>42937</c:v>
                </c:pt>
                <c:pt idx="19">
                  <c:v>42938</c:v>
                </c:pt>
                <c:pt idx="20">
                  <c:v>42939</c:v>
                </c:pt>
                <c:pt idx="21">
                  <c:v>42940</c:v>
                </c:pt>
                <c:pt idx="22">
                  <c:v>42941</c:v>
                </c:pt>
                <c:pt idx="23">
                  <c:v>42942</c:v>
                </c:pt>
                <c:pt idx="24">
                  <c:v>42943</c:v>
                </c:pt>
                <c:pt idx="25">
                  <c:v>42944</c:v>
                </c:pt>
                <c:pt idx="26">
                  <c:v>42945</c:v>
                </c:pt>
                <c:pt idx="27">
                  <c:v>42946</c:v>
                </c:pt>
                <c:pt idx="28">
                  <c:v>42947</c:v>
                </c:pt>
                <c:pt idx="29">
                  <c:v>42948</c:v>
                </c:pt>
                <c:pt idx="30">
                  <c:v>42949</c:v>
                </c:pt>
                <c:pt idx="31">
                  <c:v>42950</c:v>
                </c:pt>
                <c:pt idx="32">
                  <c:v>42951</c:v>
                </c:pt>
                <c:pt idx="33">
                  <c:v>42952</c:v>
                </c:pt>
                <c:pt idx="34">
                  <c:v>42953</c:v>
                </c:pt>
                <c:pt idx="35">
                  <c:v>42954</c:v>
                </c:pt>
                <c:pt idx="36">
                  <c:v>42955</c:v>
                </c:pt>
                <c:pt idx="37">
                  <c:v>42956</c:v>
                </c:pt>
                <c:pt idx="38">
                  <c:v>42957</c:v>
                </c:pt>
                <c:pt idx="39">
                  <c:v>42958</c:v>
                </c:pt>
                <c:pt idx="40">
                  <c:v>42959</c:v>
                </c:pt>
                <c:pt idx="41">
                  <c:v>42960</c:v>
                </c:pt>
                <c:pt idx="42">
                  <c:v>42961</c:v>
                </c:pt>
                <c:pt idx="43">
                  <c:v>42962</c:v>
                </c:pt>
                <c:pt idx="44">
                  <c:v>42963</c:v>
                </c:pt>
                <c:pt idx="45">
                  <c:v>42964</c:v>
                </c:pt>
                <c:pt idx="46">
                  <c:v>42965</c:v>
                </c:pt>
                <c:pt idx="47">
                  <c:v>42966</c:v>
                </c:pt>
                <c:pt idx="48">
                  <c:v>42967</c:v>
                </c:pt>
                <c:pt idx="49">
                  <c:v>42968</c:v>
                </c:pt>
                <c:pt idx="50">
                  <c:v>42969</c:v>
                </c:pt>
                <c:pt idx="51">
                  <c:v>42970</c:v>
                </c:pt>
                <c:pt idx="52">
                  <c:v>42971</c:v>
                </c:pt>
                <c:pt idx="53">
                  <c:v>42972</c:v>
                </c:pt>
                <c:pt idx="54">
                  <c:v>42973</c:v>
                </c:pt>
                <c:pt idx="55">
                  <c:v>42974</c:v>
                </c:pt>
                <c:pt idx="56">
                  <c:v>42975</c:v>
                </c:pt>
                <c:pt idx="57">
                  <c:v>42976</c:v>
                </c:pt>
                <c:pt idx="58">
                  <c:v>42977</c:v>
                </c:pt>
                <c:pt idx="59">
                  <c:v>42978</c:v>
                </c:pt>
                <c:pt idx="60">
                  <c:v>42979</c:v>
                </c:pt>
                <c:pt idx="61">
                  <c:v>42980</c:v>
                </c:pt>
                <c:pt idx="62">
                  <c:v>42981</c:v>
                </c:pt>
                <c:pt idx="63">
                  <c:v>42982</c:v>
                </c:pt>
                <c:pt idx="64">
                  <c:v>42983</c:v>
                </c:pt>
                <c:pt idx="65">
                  <c:v>42984</c:v>
                </c:pt>
                <c:pt idx="66">
                  <c:v>42985</c:v>
                </c:pt>
                <c:pt idx="67">
                  <c:v>42986</c:v>
                </c:pt>
                <c:pt idx="68">
                  <c:v>42987</c:v>
                </c:pt>
                <c:pt idx="69">
                  <c:v>42988</c:v>
                </c:pt>
                <c:pt idx="70">
                  <c:v>42989</c:v>
                </c:pt>
                <c:pt idx="71">
                  <c:v>42990</c:v>
                </c:pt>
                <c:pt idx="72">
                  <c:v>42991</c:v>
                </c:pt>
                <c:pt idx="73">
                  <c:v>42992</c:v>
                </c:pt>
                <c:pt idx="74">
                  <c:v>42993</c:v>
                </c:pt>
                <c:pt idx="75">
                  <c:v>42994</c:v>
                </c:pt>
                <c:pt idx="76">
                  <c:v>42995</c:v>
                </c:pt>
                <c:pt idx="77">
                  <c:v>42996</c:v>
                </c:pt>
                <c:pt idx="78">
                  <c:v>42997</c:v>
                </c:pt>
                <c:pt idx="79">
                  <c:v>42998</c:v>
                </c:pt>
                <c:pt idx="80">
                  <c:v>42999</c:v>
                </c:pt>
                <c:pt idx="81">
                  <c:v>43000</c:v>
                </c:pt>
                <c:pt idx="82">
                  <c:v>43001</c:v>
                </c:pt>
                <c:pt idx="83">
                  <c:v>43002</c:v>
                </c:pt>
                <c:pt idx="84">
                  <c:v>43003</c:v>
                </c:pt>
                <c:pt idx="85">
                  <c:v>43004</c:v>
                </c:pt>
                <c:pt idx="86">
                  <c:v>43005</c:v>
                </c:pt>
                <c:pt idx="87">
                  <c:v>43006</c:v>
                </c:pt>
                <c:pt idx="88">
                  <c:v>43007</c:v>
                </c:pt>
                <c:pt idx="89">
                  <c:v>43008</c:v>
                </c:pt>
                <c:pt idx="90">
                  <c:v>43009</c:v>
                </c:pt>
                <c:pt idx="91">
                  <c:v>43010</c:v>
                </c:pt>
                <c:pt idx="92">
                  <c:v>43011</c:v>
                </c:pt>
                <c:pt idx="93">
                  <c:v>43012</c:v>
                </c:pt>
                <c:pt idx="94">
                  <c:v>43013</c:v>
                </c:pt>
                <c:pt idx="95">
                  <c:v>43014</c:v>
                </c:pt>
                <c:pt idx="96">
                  <c:v>43015</c:v>
                </c:pt>
                <c:pt idx="97">
                  <c:v>43016</c:v>
                </c:pt>
                <c:pt idx="98">
                  <c:v>43017</c:v>
                </c:pt>
                <c:pt idx="99">
                  <c:v>43018</c:v>
                </c:pt>
                <c:pt idx="100">
                  <c:v>43019</c:v>
                </c:pt>
                <c:pt idx="101">
                  <c:v>43020</c:v>
                </c:pt>
                <c:pt idx="102">
                  <c:v>43021</c:v>
                </c:pt>
                <c:pt idx="103">
                  <c:v>43022</c:v>
                </c:pt>
                <c:pt idx="104">
                  <c:v>43023</c:v>
                </c:pt>
                <c:pt idx="105">
                  <c:v>43024</c:v>
                </c:pt>
                <c:pt idx="106">
                  <c:v>43025</c:v>
                </c:pt>
                <c:pt idx="107">
                  <c:v>43026</c:v>
                </c:pt>
                <c:pt idx="108">
                  <c:v>43027</c:v>
                </c:pt>
                <c:pt idx="109">
                  <c:v>43028</c:v>
                </c:pt>
                <c:pt idx="110">
                  <c:v>43029</c:v>
                </c:pt>
                <c:pt idx="111">
                  <c:v>43030</c:v>
                </c:pt>
                <c:pt idx="112">
                  <c:v>43031</c:v>
                </c:pt>
                <c:pt idx="113">
                  <c:v>43032</c:v>
                </c:pt>
                <c:pt idx="114">
                  <c:v>43033</c:v>
                </c:pt>
                <c:pt idx="115">
                  <c:v>43034</c:v>
                </c:pt>
                <c:pt idx="116">
                  <c:v>43035</c:v>
                </c:pt>
                <c:pt idx="117">
                  <c:v>43036</c:v>
                </c:pt>
                <c:pt idx="118">
                  <c:v>43037</c:v>
                </c:pt>
                <c:pt idx="119">
                  <c:v>43038</c:v>
                </c:pt>
                <c:pt idx="120">
                  <c:v>43039</c:v>
                </c:pt>
                <c:pt idx="121">
                  <c:v>43040</c:v>
                </c:pt>
                <c:pt idx="122">
                  <c:v>43041</c:v>
                </c:pt>
                <c:pt idx="123">
                  <c:v>43042</c:v>
                </c:pt>
                <c:pt idx="124">
                  <c:v>43043</c:v>
                </c:pt>
                <c:pt idx="125">
                  <c:v>43044</c:v>
                </c:pt>
                <c:pt idx="126">
                  <c:v>43045</c:v>
                </c:pt>
                <c:pt idx="127">
                  <c:v>43046</c:v>
                </c:pt>
                <c:pt idx="128">
                  <c:v>43047</c:v>
                </c:pt>
                <c:pt idx="129">
                  <c:v>43048</c:v>
                </c:pt>
                <c:pt idx="130">
                  <c:v>43049</c:v>
                </c:pt>
                <c:pt idx="131">
                  <c:v>43050</c:v>
                </c:pt>
                <c:pt idx="132">
                  <c:v>43051</c:v>
                </c:pt>
                <c:pt idx="133">
                  <c:v>43052</c:v>
                </c:pt>
                <c:pt idx="134">
                  <c:v>43053</c:v>
                </c:pt>
                <c:pt idx="135">
                  <c:v>43054</c:v>
                </c:pt>
                <c:pt idx="136">
                  <c:v>43055</c:v>
                </c:pt>
                <c:pt idx="137">
                  <c:v>43056</c:v>
                </c:pt>
                <c:pt idx="138">
                  <c:v>43057</c:v>
                </c:pt>
                <c:pt idx="139">
                  <c:v>43058</c:v>
                </c:pt>
                <c:pt idx="140">
                  <c:v>43059</c:v>
                </c:pt>
                <c:pt idx="141">
                  <c:v>43060</c:v>
                </c:pt>
                <c:pt idx="142">
                  <c:v>43061</c:v>
                </c:pt>
                <c:pt idx="143">
                  <c:v>43062</c:v>
                </c:pt>
                <c:pt idx="144">
                  <c:v>43063</c:v>
                </c:pt>
                <c:pt idx="145">
                  <c:v>43064</c:v>
                </c:pt>
                <c:pt idx="146">
                  <c:v>43065</c:v>
                </c:pt>
                <c:pt idx="147">
                  <c:v>43066</c:v>
                </c:pt>
                <c:pt idx="148">
                  <c:v>43067</c:v>
                </c:pt>
                <c:pt idx="149">
                  <c:v>43068</c:v>
                </c:pt>
                <c:pt idx="150">
                  <c:v>43069</c:v>
                </c:pt>
                <c:pt idx="151">
                  <c:v>43070</c:v>
                </c:pt>
                <c:pt idx="152">
                  <c:v>43071</c:v>
                </c:pt>
                <c:pt idx="153">
                  <c:v>43072</c:v>
                </c:pt>
                <c:pt idx="154">
                  <c:v>43073</c:v>
                </c:pt>
                <c:pt idx="155">
                  <c:v>43074</c:v>
                </c:pt>
                <c:pt idx="156">
                  <c:v>43075</c:v>
                </c:pt>
                <c:pt idx="157">
                  <c:v>43076</c:v>
                </c:pt>
                <c:pt idx="158">
                  <c:v>43077</c:v>
                </c:pt>
                <c:pt idx="159">
                  <c:v>43078</c:v>
                </c:pt>
                <c:pt idx="160">
                  <c:v>43079</c:v>
                </c:pt>
                <c:pt idx="161">
                  <c:v>43080</c:v>
                </c:pt>
                <c:pt idx="162">
                  <c:v>43081</c:v>
                </c:pt>
                <c:pt idx="163">
                  <c:v>43082</c:v>
                </c:pt>
                <c:pt idx="164">
                  <c:v>43083</c:v>
                </c:pt>
                <c:pt idx="165">
                  <c:v>43084</c:v>
                </c:pt>
                <c:pt idx="166">
                  <c:v>43085</c:v>
                </c:pt>
                <c:pt idx="167">
                  <c:v>43086</c:v>
                </c:pt>
                <c:pt idx="168">
                  <c:v>43087</c:v>
                </c:pt>
                <c:pt idx="169">
                  <c:v>43088</c:v>
                </c:pt>
                <c:pt idx="170">
                  <c:v>43089</c:v>
                </c:pt>
                <c:pt idx="171">
                  <c:v>43090</c:v>
                </c:pt>
                <c:pt idx="172">
                  <c:v>43091</c:v>
                </c:pt>
                <c:pt idx="173">
                  <c:v>43092</c:v>
                </c:pt>
                <c:pt idx="174">
                  <c:v>43093</c:v>
                </c:pt>
                <c:pt idx="175">
                  <c:v>43094</c:v>
                </c:pt>
                <c:pt idx="176">
                  <c:v>43095</c:v>
                </c:pt>
                <c:pt idx="177">
                  <c:v>43096</c:v>
                </c:pt>
                <c:pt idx="178">
                  <c:v>43097</c:v>
                </c:pt>
                <c:pt idx="179">
                  <c:v>43098</c:v>
                </c:pt>
                <c:pt idx="180">
                  <c:v>43099</c:v>
                </c:pt>
                <c:pt idx="181">
                  <c:v>43100</c:v>
                </c:pt>
                <c:pt idx="182">
                  <c:v>43101</c:v>
                </c:pt>
                <c:pt idx="183">
                  <c:v>43102</c:v>
                </c:pt>
                <c:pt idx="184">
                  <c:v>43103</c:v>
                </c:pt>
                <c:pt idx="185">
                  <c:v>43104</c:v>
                </c:pt>
                <c:pt idx="186">
                  <c:v>43105</c:v>
                </c:pt>
                <c:pt idx="187">
                  <c:v>43106</c:v>
                </c:pt>
                <c:pt idx="188">
                  <c:v>43107</c:v>
                </c:pt>
                <c:pt idx="189">
                  <c:v>43108</c:v>
                </c:pt>
              </c:numCache>
            </c:numRef>
          </c:cat>
          <c:val>
            <c:numRef>
              <c:f>'Facebook Key Metrics'!$H$3:$H$192</c:f>
              <c:numCache>
                <c:formatCode>0</c:formatCode>
                <c:ptCount val="190"/>
                <c:pt idx="0">
                  <c:v>207</c:v>
                </c:pt>
                <c:pt idx="1">
                  <c:v>114</c:v>
                </c:pt>
                <c:pt idx="2">
                  <c:v>26</c:v>
                </c:pt>
                <c:pt idx="3">
                  <c:v>24</c:v>
                </c:pt>
                <c:pt idx="4">
                  <c:v>7</c:v>
                </c:pt>
                <c:pt idx="5" formatCode="General">
                  <c:v>0</c:v>
                </c:pt>
                <c:pt idx="6" formatCode="General">
                  <c:v>0</c:v>
                </c:pt>
                <c:pt idx="7" formatCode="General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 formatCode="General">
                  <c:v>0</c:v>
                </c:pt>
                <c:pt idx="13" formatCode="General">
                  <c:v>0</c:v>
                </c:pt>
                <c:pt idx="14">
                  <c:v>1</c:v>
                </c:pt>
                <c:pt idx="15">
                  <c:v>18</c:v>
                </c:pt>
                <c:pt idx="16">
                  <c:v>2</c:v>
                </c:pt>
                <c:pt idx="17">
                  <c:v>53</c:v>
                </c:pt>
                <c:pt idx="18">
                  <c:v>13</c:v>
                </c:pt>
                <c:pt idx="19">
                  <c:v>2</c:v>
                </c:pt>
                <c:pt idx="20">
                  <c:v>7</c:v>
                </c:pt>
                <c:pt idx="21" formatCode="General">
                  <c:v>0</c:v>
                </c:pt>
                <c:pt idx="22" formatCode="General">
                  <c:v>0</c:v>
                </c:pt>
                <c:pt idx="23">
                  <c:v>1</c:v>
                </c:pt>
                <c:pt idx="24" formatCode="General">
                  <c:v>0</c:v>
                </c:pt>
                <c:pt idx="25" formatCode="General">
                  <c:v>0</c:v>
                </c:pt>
                <c:pt idx="26" formatCode="General">
                  <c:v>0</c:v>
                </c:pt>
                <c:pt idx="27" formatCode="General">
                  <c:v>0</c:v>
                </c:pt>
                <c:pt idx="28">
                  <c:v>1</c:v>
                </c:pt>
                <c:pt idx="29">
                  <c:v>1</c:v>
                </c:pt>
                <c:pt idx="30" formatCode="General">
                  <c:v>0</c:v>
                </c:pt>
                <c:pt idx="31" formatCode="General">
                  <c:v>0</c:v>
                </c:pt>
                <c:pt idx="32">
                  <c:v>1</c:v>
                </c:pt>
                <c:pt idx="33" formatCode="General">
                  <c:v>0</c:v>
                </c:pt>
                <c:pt idx="34">
                  <c:v>1</c:v>
                </c:pt>
                <c:pt idx="35">
                  <c:v>1105</c:v>
                </c:pt>
                <c:pt idx="36">
                  <c:v>368</c:v>
                </c:pt>
                <c:pt idx="37">
                  <c:v>109</c:v>
                </c:pt>
                <c:pt idx="38">
                  <c:v>726</c:v>
                </c:pt>
                <c:pt idx="39">
                  <c:v>146</c:v>
                </c:pt>
                <c:pt idx="40">
                  <c:v>117</c:v>
                </c:pt>
                <c:pt idx="41">
                  <c:v>49</c:v>
                </c:pt>
                <c:pt idx="42">
                  <c:v>109</c:v>
                </c:pt>
                <c:pt idx="43">
                  <c:v>136</c:v>
                </c:pt>
                <c:pt idx="44">
                  <c:v>2276</c:v>
                </c:pt>
                <c:pt idx="45">
                  <c:v>645</c:v>
                </c:pt>
                <c:pt idx="46">
                  <c:v>775</c:v>
                </c:pt>
                <c:pt idx="47">
                  <c:v>383</c:v>
                </c:pt>
                <c:pt idx="48">
                  <c:v>223</c:v>
                </c:pt>
                <c:pt idx="49">
                  <c:v>209</c:v>
                </c:pt>
                <c:pt idx="50">
                  <c:v>145</c:v>
                </c:pt>
                <c:pt idx="51">
                  <c:v>173</c:v>
                </c:pt>
                <c:pt idx="52">
                  <c:v>92</c:v>
                </c:pt>
                <c:pt idx="53">
                  <c:v>138</c:v>
                </c:pt>
                <c:pt idx="54">
                  <c:v>40</c:v>
                </c:pt>
                <c:pt idx="55">
                  <c:v>52</c:v>
                </c:pt>
                <c:pt idx="56">
                  <c:v>37</c:v>
                </c:pt>
                <c:pt idx="57">
                  <c:v>731</c:v>
                </c:pt>
                <c:pt idx="58">
                  <c:v>300</c:v>
                </c:pt>
                <c:pt idx="59">
                  <c:v>475</c:v>
                </c:pt>
                <c:pt idx="60">
                  <c:v>243</c:v>
                </c:pt>
                <c:pt idx="61">
                  <c:v>90</c:v>
                </c:pt>
                <c:pt idx="62">
                  <c:v>58</c:v>
                </c:pt>
                <c:pt idx="63">
                  <c:v>13</c:v>
                </c:pt>
                <c:pt idx="64">
                  <c:v>6</c:v>
                </c:pt>
                <c:pt idx="65">
                  <c:v>236</c:v>
                </c:pt>
                <c:pt idx="66">
                  <c:v>84</c:v>
                </c:pt>
                <c:pt idx="67">
                  <c:v>29</c:v>
                </c:pt>
                <c:pt idx="68">
                  <c:v>14</c:v>
                </c:pt>
                <c:pt idx="69">
                  <c:v>4</c:v>
                </c:pt>
                <c:pt idx="70">
                  <c:v>7</c:v>
                </c:pt>
                <c:pt idx="71">
                  <c:v>120</c:v>
                </c:pt>
                <c:pt idx="72">
                  <c:v>191</c:v>
                </c:pt>
                <c:pt idx="73">
                  <c:v>213</c:v>
                </c:pt>
                <c:pt idx="74">
                  <c:v>174</c:v>
                </c:pt>
                <c:pt idx="75">
                  <c:v>38</c:v>
                </c:pt>
                <c:pt idx="76" formatCode="General">
                  <c:v>0</c:v>
                </c:pt>
                <c:pt idx="77">
                  <c:v>113</c:v>
                </c:pt>
                <c:pt idx="78">
                  <c:v>82</c:v>
                </c:pt>
                <c:pt idx="79">
                  <c:v>76</c:v>
                </c:pt>
                <c:pt idx="80">
                  <c:v>100</c:v>
                </c:pt>
                <c:pt idx="81">
                  <c:v>62</c:v>
                </c:pt>
                <c:pt idx="82">
                  <c:v>9</c:v>
                </c:pt>
                <c:pt idx="83">
                  <c:v>18</c:v>
                </c:pt>
                <c:pt idx="84">
                  <c:v>3</c:v>
                </c:pt>
                <c:pt idx="85">
                  <c:v>5</c:v>
                </c:pt>
                <c:pt idx="86" formatCode="General">
                  <c:v>0</c:v>
                </c:pt>
                <c:pt idx="87">
                  <c:v>56</c:v>
                </c:pt>
                <c:pt idx="88">
                  <c:v>30</c:v>
                </c:pt>
                <c:pt idx="89">
                  <c:v>7</c:v>
                </c:pt>
                <c:pt idx="90">
                  <c:v>8</c:v>
                </c:pt>
                <c:pt idx="91">
                  <c:v>2</c:v>
                </c:pt>
                <c:pt idx="92">
                  <c:v>4</c:v>
                </c:pt>
                <c:pt idx="93">
                  <c:v>49</c:v>
                </c:pt>
                <c:pt idx="94">
                  <c:v>53</c:v>
                </c:pt>
                <c:pt idx="95">
                  <c:v>49</c:v>
                </c:pt>
                <c:pt idx="96">
                  <c:v>38</c:v>
                </c:pt>
                <c:pt idx="97">
                  <c:v>6</c:v>
                </c:pt>
                <c:pt idx="98">
                  <c:v>1</c:v>
                </c:pt>
                <c:pt idx="99">
                  <c:v>20</c:v>
                </c:pt>
                <c:pt idx="100">
                  <c:v>12</c:v>
                </c:pt>
                <c:pt idx="101">
                  <c:v>4</c:v>
                </c:pt>
                <c:pt idx="102">
                  <c:v>13</c:v>
                </c:pt>
                <c:pt idx="103">
                  <c:v>10</c:v>
                </c:pt>
                <c:pt idx="104">
                  <c:v>9</c:v>
                </c:pt>
                <c:pt idx="105">
                  <c:v>5</c:v>
                </c:pt>
                <c:pt idx="106">
                  <c:v>2</c:v>
                </c:pt>
                <c:pt idx="107">
                  <c:v>4</c:v>
                </c:pt>
                <c:pt idx="108">
                  <c:v>59</c:v>
                </c:pt>
                <c:pt idx="109">
                  <c:v>35</c:v>
                </c:pt>
                <c:pt idx="110">
                  <c:v>17</c:v>
                </c:pt>
                <c:pt idx="111">
                  <c:v>8</c:v>
                </c:pt>
                <c:pt idx="112">
                  <c:v>2</c:v>
                </c:pt>
                <c:pt idx="113">
                  <c:v>44</c:v>
                </c:pt>
                <c:pt idx="114">
                  <c:v>29</c:v>
                </c:pt>
                <c:pt idx="115">
                  <c:v>32</c:v>
                </c:pt>
                <c:pt idx="116">
                  <c:v>21</c:v>
                </c:pt>
                <c:pt idx="117">
                  <c:v>3</c:v>
                </c:pt>
                <c:pt idx="118">
                  <c:v>4</c:v>
                </c:pt>
                <c:pt idx="119">
                  <c:v>13</c:v>
                </c:pt>
                <c:pt idx="120">
                  <c:v>8</c:v>
                </c:pt>
                <c:pt idx="121">
                  <c:v>30</c:v>
                </c:pt>
                <c:pt idx="122">
                  <c:v>22</c:v>
                </c:pt>
                <c:pt idx="123">
                  <c:v>26</c:v>
                </c:pt>
                <c:pt idx="124">
                  <c:v>7</c:v>
                </c:pt>
                <c:pt idx="125">
                  <c:v>3</c:v>
                </c:pt>
                <c:pt idx="126" formatCode="General">
                  <c:v>0</c:v>
                </c:pt>
                <c:pt idx="127">
                  <c:v>1</c:v>
                </c:pt>
                <c:pt idx="128" formatCode="General">
                  <c:v>0</c:v>
                </c:pt>
                <c:pt idx="129">
                  <c:v>31</c:v>
                </c:pt>
                <c:pt idx="130">
                  <c:v>60</c:v>
                </c:pt>
                <c:pt idx="131">
                  <c:v>72</c:v>
                </c:pt>
                <c:pt idx="132">
                  <c:v>10</c:v>
                </c:pt>
                <c:pt idx="133">
                  <c:v>1</c:v>
                </c:pt>
                <c:pt idx="134" formatCode="General">
                  <c:v>0</c:v>
                </c:pt>
                <c:pt idx="135" formatCode="General">
                  <c:v>0</c:v>
                </c:pt>
                <c:pt idx="136" formatCode="General">
                  <c:v>0</c:v>
                </c:pt>
                <c:pt idx="137" formatCode="General">
                  <c:v>0</c:v>
                </c:pt>
                <c:pt idx="138" formatCode="General">
                  <c:v>0</c:v>
                </c:pt>
                <c:pt idx="139" formatCode="General">
                  <c:v>0</c:v>
                </c:pt>
                <c:pt idx="140">
                  <c:v>123</c:v>
                </c:pt>
                <c:pt idx="141">
                  <c:v>46</c:v>
                </c:pt>
                <c:pt idx="142">
                  <c:v>17</c:v>
                </c:pt>
                <c:pt idx="143">
                  <c:v>6</c:v>
                </c:pt>
                <c:pt idx="144" formatCode="General">
                  <c:v>0</c:v>
                </c:pt>
                <c:pt idx="145" formatCode="General">
                  <c:v>0</c:v>
                </c:pt>
                <c:pt idx="146" formatCode="General">
                  <c:v>0</c:v>
                </c:pt>
                <c:pt idx="147">
                  <c:v>1</c:v>
                </c:pt>
                <c:pt idx="148" formatCode="General">
                  <c:v>0</c:v>
                </c:pt>
                <c:pt idx="149">
                  <c:v>1</c:v>
                </c:pt>
                <c:pt idx="150" formatCode="General">
                  <c:v>0</c:v>
                </c:pt>
                <c:pt idx="151" formatCode="General">
                  <c:v>0</c:v>
                </c:pt>
                <c:pt idx="152" formatCode="General">
                  <c:v>0</c:v>
                </c:pt>
                <c:pt idx="153" formatCode="General">
                  <c:v>0</c:v>
                </c:pt>
                <c:pt idx="154" formatCode="General">
                  <c:v>0</c:v>
                </c:pt>
                <c:pt idx="155" formatCode="General">
                  <c:v>0</c:v>
                </c:pt>
                <c:pt idx="156" formatCode="General">
                  <c:v>0</c:v>
                </c:pt>
                <c:pt idx="157" formatCode="General">
                  <c:v>0</c:v>
                </c:pt>
                <c:pt idx="158" formatCode="General">
                  <c:v>0</c:v>
                </c:pt>
                <c:pt idx="159" formatCode="General">
                  <c:v>0</c:v>
                </c:pt>
                <c:pt idx="160" formatCode="General">
                  <c:v>0</c:v>
                </c:pt>
                <c:pt idx="161">
                  <c:v>11</c:v>
                </c:pt>
                <c:pt idx="162">
                  <c:v>14</c:v>
                </c:pt>
                <c:pt idx="163">
                  <c:v>14</c:v>
                </c:pt>
                <c:pt idx="164">
                  <c:v>6</c:v>
                </c:pt>
                <c:pt idx="165">
                  <c:v>15</c:v>
                </c:pt>
                <c:pt idx="166">
                  <c:v>5</c:v>
                </c:pt>
                <c:pt idx="167">
                  <c:v>1</c:v>
                </c:pt>
                <c:pt idx="168">
                  <c:v>6</c:v>
                </c:pt>
                <c:pt idx="169">
                  <c:v>15</c:v>
                </c:pt>
                <c:pt idx="170">
                  <c:v>24</c:v>
                </c:pt>
                <c:pt idx="171">
                  <c:v>11</c:v>
                </c:pt>
                <c:pt idx="172">
                  <c:v>2</c:v>
                </c:pt>
                <c:pt idx="173">
                  <c:v>1</c:v>
                </c:pt>
                <c:pt idx="174">
                  <c:v>2</c:v>
                </c:pt>
                <c:pt idx="175" formatCode="General">
                  <c:v>0</c:v>
                </c:pt>
                <c:pt idx="176" formatCode="General">
                  <c:v>0</c:v>
                </c:pt>
                <c:pt idx="177" formatCode="General">
                  <c:v>0</c:v>
                </c:pt>
                <c:pt idx="178" formatCode="General">
                  <c:v>0</c:v>
                </c:pt>
                <c:pt idx="179">
                  <c:v>19</c:v>
                </c:pt>
                <c:pt idx="180">
                  <c:v>4</c:v>
                </c:pt>
                <c:pt idx="181">
                  <c:v>2</c:v>
                </c:pt>
                <c:pt idx="182">
                  <c:v>1</c:v>
                </c:pt>
                <c:pt idx="183">
                  <c:v>11</c:v>
                </c:pt>
                <c:pt idx="184">
                  <c:v>3</c:v>
                </c:pt>
                <c:pt idx="185">
                  <c:v>3</c:v>
                </c:pt>
                <c:pt idx="186">
                  <c:v>1</c:v>
                </c:pt>
                <c:pt idx="187" formatCode="General">
                  <c:v>0</c:v>
                </c:pt>
                <c:pt idx="188" formatCode="General">
                  <c:v>0</c:v>
                </c:pt>
                <c:pt idx="18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7A-4EEB-ACC9-E7F177E2C4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1913632"/>
        <c:axId val="491916584"/>
      </c:lineChart>
      <c:dateAx>
        <c:axId val="491913632"/>
        <c:scaling>
          <c:orientation val="minMax"/>
        </c:scaling>
        <c:delete val="0"/>
        <c:axPos val="b"/>
        <c:numFmt formatCode="dd/mm/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91916584"/>
        <c:crosses val="autoZero"/>
        <c:auto val="1"/>
        <c:lblOffset val="100"/>
        <c:baseTimeUnit val="days"/>
      </c:dateAx>
      <c:valAx>
        <c:axId val="491916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91913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3" tIns="45502" rIns="91003" bIns="45502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0"/>
            <a:ext cx="2945659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3" tIns="45502" rIns="91003" bIns="4550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210"/>
            <a:ext cx="2945659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3" tIns="45502" rIns="91003" bIns="45502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2210"/>
            <a:ext cx="2945659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3" tIns="45502" rIns="91003" bIns="4550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‹Nr.›</a:t>
            </a:fld>
            <a:endParaRPr lang="de-DE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3" tIns="45502" rIns="91003" bIns="45502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3" tIns="45502" rIns="91003" bIns="4550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6106"/>
            <a:ext cx="4984962" cy="4467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3" tIns="45502" rIns="91003" bIns="455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2210"/>
            <a:ext cx="2945659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3" tIns="45502" rIns="91003" bIns="45502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32210"/>
            <a:ext cx="2945659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3" tIns="45502" rIns="91003" bIns="4550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Die Evaluierung wurde basierend auf den</a:t>
            </a:r>
            <a:r>
              <a:rPr lang="de-DE" baseline="0" dirty="0" smtClean="0"/>
              <a:t> Vorgaben der D-EITI Kommunikationsstrategie durchgeführt. Die MSG hat sich darin 6 Ziele gesetzt:</a:t>
            </a:r>
          </a:p>
          <a:p>
            <a:endParaRPr lang="de-DE" sz="1200" b="0" i="0" u="none" strike="noStrike" kern="1200" baseline="0" dirty="0" smtClean="0">
              <a:solidFill>
                <a:schemeClr val="tx1"/>
              </a:solidFill>
              <a:latin typeface="Arial Narrow" pitchFamily="34" charset="0"/>
              <a:ea typeface="+mn-ea"/>
              <a:cs typeface="+mn-cs"/>
            </a:endParaRPr>
          </a:p>
          <a:p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1. Information möglichst aller betroffenen Unternehmen, um eine möglichst hohe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Beteili-gung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 der betroffenen Unternehmen zu erreichen. 	</a:t>
            </a:r>
          </a:p>
          <a:p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2. Die Finanzverwaltung beteiligt sich an der benötigten Datenlieferung. 	</a:t>
            </a:r>
          </a:p>
          <a:p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3. Diverse Zielgruppen nutzen den D-EITI-Bericht. 	</a:t>
            </a:r>
          </a:p>
          <a:p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4. Interessierte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Bürger_innen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 verstehen besser, wie der Rohstoffsektor funktioniert und erhalten Zugang zu Informationen, die bisher nicht oder schwer zugänglich waren. 	</a:t>
            </a:r>
          </a:p>
          <a:p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5. Die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Vertreter_innen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 der Stakeholder-Gruppen stehen in einem lebendigen Austausch mit ihren Interessensgruppen. 	</a:t>
            </a:r>
          </a:p>
          <a:p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6. </a:t>
            </a:r>
            <a:r>
              <a:rPr lang="de-DE" sz="1200" b="0" i="0" u="none" strike="noStrike" kern="1200" baseline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Andere 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rPr>
              <a:t>Länder wissen, was in Deutschland passiert und gehen Partnerschaften zur Umsetzung von EITI ein. 	</a:t>
            </a:r>
          </a:p>
          <a:p>
            <a:endParaRPr lang="de-DE" baseline="0" dirty="0" smtClean="0"/>
          </a:p>
          <a:p>
            <a:r>
              <a:rPr lang="de-DE" baseline="0" dirty="0" smtClean="0"/>
              <a:t>Die Strategie ist hier online abrufbar: </a:t>
            </a:r>
            <a:r>
              <a:rPr lang="de-DE" dirty="0" smtClean="0"/>
              <a:t>https://www.d-eiti.de/wp-content/uploads/2016/09/2016_09_21_DEITI_Kommunikationsstrategie-Final-.pdf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4F92-661F-4424-ADED-7D3829A4203F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263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619" y="959325"/>
            <a:ext cx="7893844" cy="6179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17A057-C766-48FB-B1EC-CC1898F04EF1}" type="datetime1">
              <a:rPr lang="de-DE" smtClean="0"/>
              <a:pPr/>
              <a:t>22.03.2018</a:t>
            </a:fld>
            <a:endParaRPr lang="de-DE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28649" y="1733550"/>
            <a:ext cx="7897813" cy="4530450"/>
          </a:xfrm>
          <a:prstGeom prst="rect">
            <a:avLst/>
          </a:prstGeom>
        </p:spPr>
        <p:txBody>
          <a:bodyPr/>
          <a:lstStyle>
            <a:lvl1pPr>
              <a:buClr>
                <a:srgbClr val="3366FF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rgbClr val="3366FF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rgbClr val="3366FF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3366FF"/>
              </a:buCl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de-DE" noProof="0" dirty="0" smtClean="0"/>
              <a:t>Erste Ebene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</p:txBody>
      </p:sp>
      <p:pic>
        <p:nvPicPr>
          <p:cNvPr id="7" name="Picture 3" descr="C:\Dokumente und Einstellungen\xxx\Eigene Dateien\Downloads\GIZ\D-EITI Logo ohne Vorbereitungsgrup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2809" y="523876"/>
            <a:ext cx="1697256" cy="285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, Tex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619" y="959325"/>
            <a:ext cx="7893844" cy="6179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17A057-C766-48FB-B1EC-CC1898F04EF1}" type="datetime1">
              <a:rPr lang="de-DE" smtClean="0"/>
              <a:pPr/>
              <a:t>22.03.2018</a:t>
            </a:fld>
            <a:endParaRPr lang="de-DE"/>
          </a:p>
        </p:txBody>
      </p:sp>
      <p:pic>
        <p:nvPicPr>
          <p:cNvPr id="7" name="Picture 3" descr="C:\Dokumente und Einstellungen\xxx\Eigene Dateien\Downloads\GIZ\D-EITI Logo ohne Vorbereitungsgrup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2809" y="523876"/>
            <a:ext cx="1697256" cy="285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597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, Tex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17A057-C766-48FB-B1EC-CC1898F04EF1}" type="datetime1">
              <a:rPr lang="de-DE" smtClean="0"/>
              <a:pPr/>
              <a:t>22.03.2018</a:t>
            </a:fld>
            <a:endParaRPr lang="de-DE"/>
          </a:p>
        </p:txBody>
      </p:sp>
      <p:pic>
        <p:nvPicPr>
          <p:cNvPr id="7" name="Picture 3" descr="C:\Dokumente und Einstellungen\xxx\Eigene Dateien\Downloads\GIZ\D-EITI Logo ohne Vorbereitungsgrup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2809" y="523876"/>
            <a:ext cx="1697256" cy="285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6246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einspaltig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17A057-C766-48FB-B1EC-CC1898F04EF1}" type="datetime1">
              <a:rPr lang="de-DE" smtClean="0"/>
              <a:pPr/>
              <a:t>22.03.2018</a:t>
            </a:fld>
            <a:endParaRPr lang="de-DE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28650" y="1741488"/>
            <a:ext cx="5815350" cy="452251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3366FF"/>
              </a:buClr>
              <a:buSzTx/>
              <a:buFontTx/>
              <a:buNone/>
              <a:tabLst>
                <a:tab pos="2190750" algn="l"/>
              </a:tabLst>
              <a:defRPr sz="1800" baseline="0">
                <a:solidFill>
                  <a:schemeClr val="tx2"/>
                </a:solidFill>
              </a:defRPr>
            </a:lvl1pPr>
            <a:lvl2pPr marL="360000" indent="-360000">
              <a:buClr>
                <a:srgbClr val="3366FF"/>
              </a:buCl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 marL="720000">
              <a:buClr>
                <a:srgbClr val="3366FF"/>
              </a:buClr>
              <a:defRPr sz="1800">
                <a:solidFill>
                  <a:schemeClr val="tx2"/>
                </a:solidFill>
              </a:defRPr>
            </a:lvl3pPr>
            <a:lvl4pPr marL="1080000">
              <a:buClr>
                <a:srgbClr val="3366FF"/>
              </a:buClr>
              <a:defRPr sz="1800" baseline="0">
                <a:solidFill>
                  <a:schemeClr val="tx2"/>
                </a:solidFill>
              </a:defRPr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 dirty="0" smtClean="0"/>
              <a:t>Text durch klicken hinzufügen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/>
          </p:nvPr>
        </p:nvSpPr>
        <p:spPr>
          <a:xfrm>
            <a:off x="6581776" y="1741488"/>
            <a:ext cx="1944688" cy="2758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8" name="Rechteck 7"/>
          <p:cNvSpPr/>
          <p:nvPr userDrawn="1"/>
        </p:nvSpPr>
        <p:spPr>
          <a:xfrm>
            <a:off x="6877050" y="333375"/>
            <a:ext cx="1924050" cy="733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2"/>
              </a:solidFill>
            </a:endParaRPr>
          </a:p>
        </p:txBody>
      </p:sp>
      <p:pic>
        <p:nvPicPr>
          <p:cNvPr id="9" name="Picture 3" descr="C:\Dokumente und Einstellungen\xxx\Eigene Dateien\Downloads\GIZ\D-EITI Logo ohne Vorbereitungsgrup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2809" y="523876"/>
            <a:ext cx="1697256" cy="285750"/>
          </a:xfrm>
          <a:prstGeom prst="rect">
            <a:avLst/>
          </a:prstGeom>
          <a:noFill/>
        </p:spPr>
      </p:pic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632619" y="959325"/>
            <a:ext cx="7893844" cy="6179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17A057-C766-48FB-B1EC-CC1898F04EF1}" type="datetime1">
              <a:rPr lang="de-DE" smtClean="0"/>
              <a:pPr/>
              <a:t>22.03.2018</a:t>
            </a:fld>
            <a:endParaRPr lang="de-DE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28650" y="1741488"/>
            <a:ext cx="3835350" cy="452251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3366FF"/>
              </a:buClr>
              <a:buSzTx/>
              <a:buFontTx/>
              <a:buNone/>
              <a:tabLst>
                <a:tab pos="2190750" algn="l"/>
              </a:tabLst>
              <a:defRPr sz="1800" baseline="0">
                <a:solidFill>
                  <a:schemeClr val="tx2"/>
                </a:solidFill>
              </a:defRPr>
            </a:lvl1pPr>
            <a:lvl2pPr marL="360000" indent="-360000">
              <a:buClr>
                <a:srgbClr val="3366FF"/>
              </a:buCl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 marL="720000">
              <a:buClr>
                <a:srgbClr val="3366FF"/>
              </a:buClr>
              <a:defRPr sz="1800">
                <a:solidFill>
                  <a:schemeClr val="tx2"/>
                </a:solidFill>
              </a:defRPr>
            </a:lvl3pPr>
            <a:lvl4pPr marL="1080000">
              <a:buClr>
                <a:srgbClr val="3366FF"/>
              </a:buClr>
              <a:defRPr sz="1800" baseline="0">
                <a:solidFill>
                  <a:schemeClr val="tx2"/>
                </a:solidFill>
              </a:defRPr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 dirty="0" smtClean="0"/>
              <a:t>Text durch klicken hinzufügen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79999" y="1741488"/>
            <a:ext cx="3846463" cy="452251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3366FF"/>
              </a:buClr>
              <a:buSzTx/>
              <a:buFontTx/>
              <a:buNone/>
              <a:tabLst>
                <a:tab pos="2190750" algn="l"/>
              </a:tabLst>
              <a:defRPr sz="1800" baseline="0">
                <a:solidFill>
                  <a:schemeClr val="tx2"/>
                </a:solidFill>
              </a:defRPr>
            </a:lvl1pPr>
            <a:lvl2pPr marL="360000" indent="-360000">
              <a:buClr>
                <a:srgbClr val="3366FF"/>
              </a:buCl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 marL="720000">
              <a:buClr>
                <a:srgbClr val="3366FF"/>
              </a:buClr>
              <a:defRPr sz="1800">
                <a:solidFill>
                  <a:schemeClr val="tx2"/>
                </a:solidFill>
              </a:defRPr>
            </a:lvl3pPr>
            <a:lvl4pPr marL="1080000">
              <a:buClr>
                <a:srgbClr val="3366FF"/>
              </a:buClr>
              <a:defRPr sz="1800" baseline="0">
                <a:solidFill>
                  <a:schemeClr val="tx2"/>
                </a:solidFill>
              </a:defRPr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de-DE" noProof="0" dirty="0" smtClean="0"/>
              <a:t>Text durch klicken hinzufügen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6877050" y="333375"/>
            <a:ext cx="1924050" cy="733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2"/>
              </a:solidFill>
            </a:endParaRPr>
          </a:p>
        </p:txBody>
      </p:sp>
      <p:pic>
        <p:nvPicPr>
          <p:cNvPr id="10" name="Picture 3" descr="C:\Dokumente und Einstellungen\xxx\Eigene Dateien\Downloads\GIZ\D-EITI Logo ohne Vorbereitungsgrupp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2809" y="523876"/>
            <a:ext cx="1697256" cy="285750"/>
          </a:xfrm>
          <a:prstGeom prst="rect">
            <a:avLst/>
          </a:prstGeom>
          <a:noFill/>
        </p:spPr>
      </p:pic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632619" y="959325"/>
            <a:ext cx="7893844" cy="6179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0681" y="2540106"/>
            <a:ext cx="7885782" cy="3586057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60000"/>
                  <a:lumOff val="40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tx2">
                  <a:lumMod val="60000"/>
                  <a:lumOff val="40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tx2">
                  <a:lumMod val="60000"/>
                  <a:lumOff val="40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tx2">
                  <a:lumMod val="60000"/>
                  <a:lumOff val="40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tx2">
                  <a:lumMod val="60000"/>
                  <a:lumOff val="40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28650" y="1304412"/>
            <a:ext cx="7897813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53304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9317A057-C766-48FB-B1EC-CC1898F04EF1}" type="datetime1">
              <a:rPr lang="de-DE" noProof="0" smtClean="0"/>
              <a:pPr/>
              <a:t>22.03.2018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14086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577836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sz="1000" b="0" noProof="0" dirty="0">
                <a:solidFill>
                  <a:schemeClr val="tx1"/>
                </a:solidFill>
                <a:latin typeface="Arial Narrow" pitchFamily="34" charset="0"/>
              </a:rPr>
              <a:t>Seite </a:t>
            </a:r>
            <a:fld id="{327115CA-E6A4-425F-BB4F-A64D48743A27}" type="slidenum">
              <a:rPr lang="de-DE" sz="1000" b="0" noProof="0">
                <a:solidFill>
                  <a:schemeClr val="tx1"/>
                </a:solidFill>
                <a:latin typeface="Arial Narrow" pitchFamily="34" charset="0"/>
              </a:rPr>
              <a:pPr algn="r"/>
              <a:t>‹Nr.›</a:t>
            </a:fld>
            <a:endParaRPr lang="de-DE" sz="1000" b="0" noProof="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53304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9317A057-C766-48FB-B1EC-CC1898F04EF1}" type="datetime1">
              <a:rPr lang="de-DE" smtClean="0"/>
              <a:pPr/>
              <a:t>22.03.2018</a:t>
            </a:fld>
            <a:endParaRPr lang="de-DE" dirty="0"/>
          </a:p>
        </p:txBody>
      </p:sp>
      <p:pic>
        <p:nvPicPr>
          <p:cNvPr id="18" name="Picture 3" descr="C:\Dokumente und Einstellungen\xxx\Eigene Dateien\Downloads\GIZ\D-EITI Logo ohne Vorbereitungsgruppe.jp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02809" y="523876"/>
            <a:ext cx="1697256" cy="285750"/>
          </a:xfrm>
          <a:prstGeom prst="rect">
            <a:avLst/>
          </a:prstGeom>
          <a:noFill/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20" r:id="rId2"/>
    <p:sldLayoutId id="2147483721" r:id="rId3"/>
    <p:sldLayoutId id="2147483709" r:id="rId4"/>
    <p:sldLayoutId id="2147483710" r:id="rId5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7577836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de-DE" sz="1000" b="0" noProof="0" dirty="0">
                <a:solidFill>
                  <a:schemeClr val="tx1"/>
                </a:solidFill>
                <a:latin typeface="Arial Narrow" pitchFamily="34" charset="0"/>
              </a:rPr>
              <a:t>Seite </a:t>
            </a:r>
            <a:fld id="{327115CA-E6A4-425F-BB4F-A64D48743A27}" type="slidenum">
              <a:rPr lang="de-DE" sz="1000" b="0" noProof="0">
                <a:solidFill>
                  <a:schemeClr val="tx1"/>
                </a:solidFill>
                <a:latin typeface="Arial Narrow" pitchFamily="34" charset="0"/>
              </a:rPr>
              <a:pPr algn="r"/>
              <a:t>‹Nr.›</a:t>
            </a:fld>
            <a:endParaRPr lang="de-DE" sz="1000" b="0" noProof="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0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53304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9317A057-C766-48FB-B1EC-CC1898F04EF1}" type="datetime1">
              <a:rPr lang="de-DE" smtClean="0"/>
              <a:pPr/>
              <a:t>22.03.2018</a:t>
            </a:fld>
            <a:endParaRPr lang="de-DE" dirty="0"/>
          </a:p>
        </p:txBody>
      </p:sp>
      <p:pic>
        <p:nvPicPr>
          <p:cNvPr id="16" name="Bild 10" descr="DEITI_Titel_0415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1950" y="-454549"/>
            <a:ext cx="10065374" cy="7720168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>
            <a:off x="6877050" y="333375"/>
            <a:ext cx="1924050" cy="733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1027" name="Picture 3" descr="C:\Dokumente und Einstellungen\xxx\Eigene Dateien\Downloads\GIZ\D-EITI Logo ohne Vorbereitungsgruppe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2809" y="523876"/>
            <a:ext cx="1697256" cy="285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26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84310" y="1121532"/>
            <a:ext cx="7897813" cy="1143000"/>
          </a:xfrm>
        </p:spPr>
        <p:txBody>
          <a:bodyPr/>
          <a:lstStyle/>
          <a:p>
            <a:pPr algn="ctr"/>
            <a:r>
              <a:rPr lang="de-DE" sz="3200" dirty="0" smtClean="0">
                <a:solidFill>
                  <a:srgbClr val="0076AF"/>
                </a:solidFill>
                <a:latin typeface="überschrift"/>
              </a:rPr>
              <a:t>Zielerreichung der D-EITI Kommunikationsziele</a:t>
            </a:r>
            <a:br>
              <a:rPr lang="de-DE" sz="3200" dirty="0" smtClean="0">
                <a:solidFill>
                  <a:srgbClr val="0076AF"/>
                </a:solidFill>
                <a:latin typeface="überschrift"/>
              </a:rPr>
            </a:br>
            <a:r>
              <a:rPr lang="de-DE" sz="2400" dirty="0" smtClean="0">
                <a:solidFill>
                  <a:srgbClr val="0076AF"/>
                </a:solidFill>
                <a:latin typeface="überschrift"/>
              </a:rPr>
              <a:t>(Stand 08. Januar 2018)</a:t>
            </a:r>
            <a:endParaRPr lang="de-DE" sz="3200" i="1" dirty="0">
              <a:solidFill>
                <a:srgbClr val="0076AF"/>
              </a:solidFill>
              <a:latin typeface="überschrift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955" y="2655736"/>
            <a:ext cx="2900481" cy="342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62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060254"/>
              </p:ext>
            </p:extLst>
          </p:nvPr>
        </p:nvGraphicFramePr>
        <p:xfrm>
          <a:off x="953965" y="2101615"/>
          <a:ext cx="7433895" cy="3587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204">
                  <a:extLst>
                    <a:ext uri="{9D8B030D-6E8A-4147-A177-3AD203B41FA5}">
                      <a16:colId xmlns:a16="http://schemas.microsoft.com/office/drawing/2014/main" val="415263235"/>
                    </a:ext>
                  </a:extLst>
                </a:gridCol>
                <a:gridCol w="3833446">
                  <a:extLst>
                    <a:ext uri="{9D8B030D-6E8A-4147-A177-3AD203B41FA5}">
                      <a16:colId xmlns:a16="http://schemas.microsoft.com/office/drawing/2014/main" val="2686729020"/>
                    </a:ext>
                  </a:extLst>
                </a:gridCol>
                <a:gridCol w="2233245">
                  <a:extLst>
                    <a:ext uri="{9D8B030D-6E8A-4147-A177-3AD203B41FA5}">
                      <a16:colId xmlns:a16="http://schemas.microsoft.com/office/drawing/2014/main" val="3766661253"/>
                    </a:ext>
                  </a:extLst>
                </a:gridCol>
              </a:tblGrid>
              <a:tr h="454753"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Zielgruppe(n)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Indikator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Ergebnis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819192"/>
                  </a:ext>
                </a:extLst>
              </a:tr>
              <a:tr h="494563">
                <a:tc rowSpan="6">
                  <a:txBody>
                    <a:bodyPr/>
                    <a:lstStyle/>
                    <a:p>
                      <a:pPr algn="l" fontAlgn="ctr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Interessierte </a:t>
                      </a:r>
                      <a:r>
                        <a:rPr lang="de-DE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Bürger_innen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Anzahl Newsletter-Abonnent_innen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127. Sehr Zielgruppengenau, jedoch geringes </a:t>
                      </a:r>
                      <a:r>
                        <a:rPr lang="de-DE" sz="10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Wachstum&amp;Reichweite</a:t>
                      </a: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.</a:t>
                      </a:r>
                      <a:endParaRPr lang="de-DE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2083830"/>
                  </a:ext>
                </a:extLst>
              </a:tr>
              <a:tr h="277216">
                <a:tc vMerge="1"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Twitter-Statistik, z.B. Anzahl Follower, </a:t>
                      </a:r>
                      <a:r>
                        <a:rPr lang="de-DE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Impressions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der Tweets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Reichweite</a:t>
                      </a: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deutlich erhöht (Follower 205; Jan-Dez 2017: 138.000 erreichte Personen). 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1763053"/>
                  </a:ext>
                </a:extLst>
              </a:tr>
              <a:tr h="277216">
                <a:tc vMerge="1"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Anzahl Erwähnung von D-EITI in externen Medien (Quelle: Google </a:t>
                      </a:r>
                      <a:r>
                        <a:rPr lang="de-DE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Alerts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Hinweise von der MSG, Umfeldanalyse des D-EITI-Sekretariats)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Gering. Handlungsbedarf?</a:t>
                      </a:r>
                      <a:endParaRPr lang="de-DE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57203298"/>
                  </a:ext>
                </a:extLst>
              </a:tr>
              <a:tr h="411624">
                <a:tc vMerge="1"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Anzahl Teilnahmen an Veranstaltungen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Launch </a:t>
                      </a:r>
                      <a:r>
                        <a:rPr lang="de-DE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BMWi</a:t>
                      </a: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(114)</a:t>
                      </a:r>
                    </a:p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Alternative Rohstoffwoche (52)</a:t>
                      </a:r>
                    </a:p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Bergbau 4.0 (150)</a:t>
                      </a:r>
                    </a:p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BGR</a:t>
                      </a: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Rohstoffkonferenz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5531604"/>
                  </a:ext>
                </a:extLst>
              </a:tr>
              <a:tr h="277216">
                <a:tc vMerge="1"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Monitoring der öffentlichen Debatte: Verändert sich die Art und Weise, wie über den Rohstoffsektor gesprochen wird? (Quellen: Befragung der MSG)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Befragung</a:t>
                      </a:r>
                      <a:r>
                        <a:rPr lang="de-DE" sz="10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der MSG</a:t>
                      </a:r>
                      <a:endParaRPr lang="de-DE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6837312"/>
                  </a:ext>
                </a:extLst>
              </a:tr>
              <a:tr h="411624">
                <a:tc vMerge="1"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Einschätzung, welche Daten erst durch D-EITI zugänglich gemacht worden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sind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Lizenzregister</a:t>
                      </a:r>
                    </a:p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Kapitel 5: Steuereinnahmen</a:t>
                      </a: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aus dem Rohstoffsektor</a:t>
                      </a:r>
                    </a:p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Zahlungsabgleich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6092407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67104" y="1023312"/>
            <a:ext cx="7897813" cy="814534"/>
          </a:xfrm>
        </p:spPr>
        <p:txBody>
          <a:bodyPr/>
          <a:lstStyle/>
          <a:p>
            <a:pPr algn="ctr" fontAlgn="ctr"/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b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Interessierte </a:t>
            </a:r>
            <a:r>
              <a:rPr lang="de-DE" sz="1600" dirty="0" err="1">
                <a:solidFill>
                  <a:schemeClr val="tx2">
                    <a:lumMod val="50000"/>
                  </a:schemeClr>
                </a:solidFill>
              </a:rPr>
              <a:t>Bürger_innen</a:t>
            </a: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 verstehen besser, wie der Rohstoffsektor funktioniert und erhalten Zugang zu Informationen, die bisher nicht oder schwer zugänglich waren. </a:t>
            </a:r>
            <a:endParaRPr lang="de-DE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994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425880"/>
              </p:ext>
            </p:extLst>
          </p:nvPr>
        </p:nvGraphicFramePr>
        <p:xfrm>
          <a:off x="1173191" y="2777705"/>
          <a:ext cx="6607832" cy="276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976">
                  <a:extLst>
                    <a:ext uri="{9D8B030D-6E8A-4147-A177-3AD203B41FA5}">
                      <a16:colId xmlns:a16="http://schemas.microsoft.com/office/drawing/2014/main" val="16424591"/>
                    </a:ext>
                  </a:extLst>
                </a:gridCol>
                <a:gridCol w="943976">
                  <a:extLst>
                    <a:ext uri="{9D8B030D-6E8A-4147-A177-3AD203B41FA5}">
                      <a16:colId xmlns:a16="http://schemas.microsoft.com/office/drawing/2014/main" val="359580806"/>
                    </a:ext>
                  </a:extLst>
                </a:gridCol>
                <a:gridCol w="943976">
                  <a:extLst>
                    <a:ext uri="{9D8B030D-6E8A-4147-A177-3AD203B41FA5}">
                      <a16:colId xmlns:a16="http://schemas.microsoft.com/office/drawing/2014/main" val="206233741"/>
                    </a:ext>
                  </a:extLst>
                </a:gridCol>
                <a:gridCol w="943976">
                  <a:extLst>
                    <a:ext uri="{9D8B030D-6E8A-4147-A177-3AD203B41FA5}">
                      <a16:colId xmlns:a16="http://schemas.microsoft.com/office/drawing/2014/main" val="2629094248"/>
                    </a:ext>
                  </a:extLst>
                </a:gridCol>
                <a:gridCol w="943976">
                  <a:extLst>
                    <a:ext uri="{9D8B030D-6E8A-4147-A177-3AD203B41FA5}">
                      <a16:colId xmlns:a16="http://schemas.microsoft.com/office/drawing/2014/main" val="3917518749"/>
                    </a:ext>
                  </a:extLst>
                </a:gridCol>
                <a:gridCol w="943976">
                  <a:extLst>
                    <a:ext uri="{9D8B030D-6E8A-4147-A177-3AD203B41FA5}">
                      <a16:colId xmlns:a16="http://schemas.microsoft.com/office/drawing/2014/main" val="3468086850"/>
                    </a:ext>
                  </a:extLst>
                </a:gridCol>
                <a:gridCol w="943976">
                  <a:extLst>
                    <a:ext uri="{9D8B030D-6E8A-4147-A177-3AD203B41FA5}">
                      <a16:colId xmlns:a16="http://schemas.microsoft.com/office/drawing/2014/main" val="2402721256"/>
                    </a:ext>
                  </a:extLst>
                </a:gridCol>
              </a:tblGrid>
              <a:tr h="1087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</a:rPr>
                        <a:t>Newsletter 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Empfänger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Öffnungen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Klicks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Alle Öffnungen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Alle Klicks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Klicks pro Empfänger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4004873"/>
                  </a:ext>
                </a:extLst>
              </a:tr>
              <a:tr h="560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 dirty="0">
                          <a:effectLst/>
                        </a:rPr>
                        <a:t>April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>
                          <a:effectLst/>
                        </a:rPr>
                        <a:t>112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>
                          <a:effectLst/>
                        </a:rPr>
                        <a:t>57%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>
                          <a:effectLst/>
                        </a:rPr>
                        <a:t>24%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>
                          <a:effectLst/>
                        </a:rPr>
                        <a:t>426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>
                          <a:effectLst/>
                        </a:rPr>
                        <a:t>68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>
                          <a:effectLst/>
                        </a:rPr>
                        <a:t>4,53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933920"/>
                  </a:ext>
                </a:extLst>
              </a:tr>
              <a:tr h="560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 dirty="0">
                          <a:effectLst/>
                        </a:rPr>
                        <a:t>September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>
                          <a:effectLst/>
                        </a:rPr>
                        <a:t>124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>
                          <a:effectLst/>
                        </a:rPr>
                        <a:t>56,20%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dirty="0">
                          <a:effectLst/>
                        </a:rPr>
                        <a:t>48,53%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>
                          <a:effectLst/>
                        </a:rPr>
                        <a:t>358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>
                          <a:effectLst/>
                        </a:rPr>
                        <a:t>93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dirty="0">
                          <a:effectLst/>
                        </a:rPr>
                        <a:t>2,82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9794156"/>
                  </a:ext>
                </a:extLst>
              </a:tr>
              <a:tr h="560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Dezember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48 %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1,94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5305211"/>
                  </a:ext>
                </a:extLst>
              </a:tr>
            </a:tbl>
          </a:graphicData>
        </a:graphic>
      </p:graphicFrame>
      <p:sp>
        <p:nvSpPr>
          <p:cNvPr id="5" name="Titel 2"/>
          <p:cNvSpPr txBox="1">
            <a:spLocks/>
          </p:cNvSpPr>
          <p:nvPr/>
        </p:nvSpPr>
        <p:spPr>
          <a:xfrm>
            <a:off x="567104" y="1255680"/>
            <a:ext cx="7897813" cy="81453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ctr">
              <a:spcAft>
                <a:spcPts val="0"/>
              </a:spcAft>
            </a:pPr>
            <a:r>
              <a:rPr lang="de-DE" sz="1600" b="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b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Interessierte </a:t>
            </a:r>
            <a:r>
              <a:rPr lang="de-DE" sz="1600" b="0" dirty="0" err="1" smtClean="0">
                <a:solidFill>
                  <a:schemeClr val="tx2">
                    <a:lumMod val="50000"/>
                  </a:schemeClr>
                </a:solidFill>
              </a:rPr>
              <a:t>Bürger_innen</a:t>
            </a: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 verstehen besser, wie der Rohstoffsektor funktioniert und erhalten Zugang zu Informationen, die bisher nicht oder schwer zugänglich waren. </a:t>
            </a:r>
            <a:endParaRPr lang="de-DE" sz="1200" b="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679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705503"/>
              </p:ext>
            </p:extLst>
          </p:nvPr>
        </p:nvGraphicFramePr>
        <p:xfrm>
          <a:off x="1031022" y="2734661"/>
          <a:ext cx="7433895" cy="949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204">
                  <a:extLst>
                    <a:ext uri="{9D8B030D-6E8A-4147-A177-3AD203B41FA5}">
                      <a16:colId xmlns:a16="http://schemas.microsoft.com/office/drawing/2014/main" val="415263235"/>
                    </a:ext>
                  </a:extLst>
                </a:gridCol>
                <a:gridCol w="3833446">
                  <a:extLst>
                    <a:ext uri="{9D8B030D-6E8A-4147-A177-3AD203B41FA5}">
                      <a16:colId xmlns:a16="http://schemas.microsoft.com/office/drawing/2014/main" val="2686729020"/>
                    </a:ext>
                  </a:extLst>
                </a:gridCol>
                <a:gridCol w="2233245">
                  <a:extLst>
                    <a:ext uri="{9D8B030D-6E8A-4147-A177-3AD203B41FA5}">
                      <a16:colId xmlns:a16="http://schemas.microsoft.com/office/drawing/2014/main" val="3766661253"/>
                    </a:ext>
                  </a:extLst>
                </a:gridCol>
              </a:tblGrid>
              <a:tr h="454753"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Zielgruppe(n)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Indikator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Ergebnis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819192"/>
                  </a:ext>
                </a:extLst>
              </a:tr>
              <a:tr h="49456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MSG und ihre Interessensgruppen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Quantität und Qualität des Kontakts der MSG zu ihren Interessensgruppen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Regierung:</a:t>
                      </a: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10 x Bund-Länder AG</a:t>
                      </a:r>
                    </a:p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PW&amp;ZG: Regelmäßiger Kontakt &amp; Austausch mit Interessengruppen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2083830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67104" y="1023312"/>
            <a:ext cx="7897813" cy="814534"/>
          </a:xfrm>
        </p:spPr>
        <p:txBody>
          <a:bodyPr/>
          <a:lstStyle/>
          <a:p>
            <a:pPr algn="ctr" fontAlgn="ctr"/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de-DE" sz="16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Die Vertreter der Stakeholder-Gruppen stehen in einem lebendigen Austausch mit ihren Interessensgruppen. </a:t>
            </a:r>
            <a:endParaRPr lang="de-DE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61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67104" y="1023312"/>
            <a:ext cx="7897813" cy="814534"/>
          </a:xfrm>
        </p:spPr>
        <p:txBody>
          <a:bodyPr/>
          <a:lstStyle/>
          <a:p>
            <a:pPr algn="ctr" fontAlgn="ctr"/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6</a:t>
            </a: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de-DE" sz="16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Andere Länder wissen, was in Deutschland passiert und gehen Partnerschaften zur Umsetzung von EITI ein.  </a:t>
            </a:r>
            <a:endParaRPr lang="de-DE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285398"/>
              </p:ext>
            </p:extLst>
          </p:nvPr>
        </p:nvGraphicFramePr>
        <p:xfrm>
          <a:off x="883627" y="2277208"/>
          <a:ext cx="7433895" cy="1636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204">
                  <a:extLst>
                    <a:ext uri="{9D8B030D-6E8A-4147-A177-3AD203B41FA5}">
                      <a16:colId xmlns:a16="http://schemas.microsoft.com/office/drawing/2014/main" val="415263235"/>
                    </a:ext>
                  </a:extLst>
                </a:gridCol>
                <a:gridCol w="3833446">
                  <a:extLst>
                    <a:ext uri="{9D8B030D-6E8A-4147-A177-3AD203B41FA5}">
                      <a16:colId xmlns:a16="http://schemas.microsoft.com/office/drawing/2014/main" val="2686729020"/>
                    </a:ext>
                  </a:extLst>
                </a:gridCol>
                <a:gridCol w="2233245">
                  <a:extLst>
                    <a:ext uri="{9D8B030D-6E8A-4147-A177-3AD203B41FA5}">
                      <a16:colId xmlns:a16="http://schemas.microsoft.com/office/drawing/2014/main" val="3766661253"/>
                    </a:ext>
                  </a:extLst>
                </a:gridCol>
              </a:tblGrid>
              <a:tr h="360484"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Zielgruppe(n)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Indikator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Ergebnis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819192"/>
                  </a:ext>
                </a:extLst>
              </a:tr>
              <a:tr h="49456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Andere Länder (vor allem aus EU, OECD, osteuropäischen Nachbarländern der EU, Schwellenländern)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Besuche der englischen Version der D-EITI-Internetseite 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(Jan-Dez</a:t>
                      </a: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2017) </a:t>
                      </a: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574 (18 % der Gesamtbesucher,</a:t>
                      </a: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aus USA, RUS, ES, UK</a:t>
                      </a: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),</a:t>
                      </a: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2083830"/>
                  </a:ext>
                </a:extLst>
              </a:tr>
              <a:tr h="411624">
                <a:tc vMerge="1"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Anzahl der Teilnahmen der Zielgruppen an Veranstaltungen von D-EITI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Launch </a:t>
                      </a:r>
                      <a:r>
                        <a:rPr lang="de-DE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BMWi</a:t>
                      </a: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(114)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de-DE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Pavlenko</a:t>
                      </a: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ZG 2017; Tuma-</a:t>
                      </a:r>
                      <a:r>
                        <a:rPr lang="de-DE" sz="10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Waku</a:t>
                      </a: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PW&amp;BGR; </a:t>
                      </a:r>
                      <a:endParaRPr lang="de-DE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5531604"/>
                  </a:ext>
                </a:extLst>
              </a:tr>
              <a:tr h="277216">
                <a:tc vMerge="1">
                  <a:txBody>
                    <a:bodyPr/>
                    <a:lstStyle/>
                    <a:p>
                      <a:pPr algn="l" fontAlgn="ctr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Anzahl aktiver Partnerschaften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EITI Ukraine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EITI Albanien (noch</a:t>
                      </a:r>
                      <a:r>
                        <a:rPr lang="de-DE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inaktiv)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6837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577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67104" y="1023312"/>
            <a:ext cx="7897813" cy="814534"/>
          </a:xfrm>
        </p:spPr>
        <p:txBody>
          <a:bodyPr/>
          <a:lstStyle/>
          <a:p>
            <a:pPr algn="ctr" fontAlgn="ctr"/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6</a:t>
            </a: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de-DE" sz="16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Andere Länder wissen, was in Deutschland passiert und gehen Partnerschaften zur Umsetzung von EITI ein.  </a:t>
            </a:r>
            <a:endParaRPr lang="de-DE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345319"/>
              </p:ext>
            </p:extLst>
          </p:nvPr>
        </p:nvGraphicFramePr>
        <p:xfrm>
          <a:off x="883627" y="2277208"/>
          <a:ext cx="7433895" cy="2656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204">
                  <a:extLst>
                    <a:ext uri="{9D8B030D-6E8A-4147-A177-3AD203B41FA5}">
                      <a16:colId xmlns:a16="http://schemas.microsoft.com/office/drawing/2014/main" val="415263235"/>
                    </a:ext>
                  </a:extLst>
                </a:gridCol>
                <a:gridCol w="3833446">
                  <a:extLst>
                    <a:ext uri="{9D8B030D-6E8A-4147-A177-3AD203B41FA5}">
                      <a16:colId xmlns:a16="http://schemas.microsoft.com/office/drawing/2014/main" val="2686729020"/>
                    </a:ext>
                  </a:extLst>
                </a:gridCol>
                <a:gridCol w="2233245">
                  <a:extLst>
                    <a:ext uri="{9D8B030D-6E8A-4147-A177-3AD203B41FA5}">
                      <a16:colId xmlns:a16="http://schemas.microsoft.com/office/drawing/2014/main" val="3766661253"/>
                    </a:ext>
                  </a:extLst>
                </a:gridCol>
              </a:tblGrid>
              <a:tr h="360484"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Zielgruppe(n)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Indikator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Ergebnis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819192"/>
                  </a:ext>
                </a:extLst>
              </a:tr>
              <a:tr h="74348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Andere Länder (vor allem aus EU, OECD, osteuropäischen Nachbarländern der EU, Schwellenländern)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Anzahl Teilnahme der MSG sowie des D-EITI-Sekretariats an internationalen Veranstaltungen:</a:t>
                      </a:r>
                      <a:endParaRPr lang="de-DE" sz="10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ctr" fontAlgn="ctr">
                        <a:buFontTx/>
                        <a:buChar char="-"/>
                      </a:pPr>
                      <a:endParaRPr lang="de-DE" sz="10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Teilnahme Sekretariat: 9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Teilnahme MSG: 5</a:t>
                      </a:r>
                      <a:endParaRPr lang="de-DE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indent="0" algn="ctr" fontAlgn="ctr">
                        <a:buFontTx/>
                        <a:buNone/>
                      </a:pPr>
                      <a:endParaRPr lang="de-DE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de-DE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EITI Board</a:t>
                      </a:r>
                      <a:r>
                        <a:rPr lang="de-DE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Meetings</a:t>
                      </a:r>
                      <a:endParaRPr lang="de-DE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Manila (2017)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Oslo (2017)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Bogota (2017)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Astana (2016)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Oslo (2016)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Lima (2016 Weltkonferenz)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Lima (2016)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Kyiv</a:t>
                      </a: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(2015)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Bern (2015)</a:t>
                      </a:r>
                    </a:p>
                    <a:p>
                      <a:pPr marL="171450" indent="-171450" algn="ctr" fontAlgn="ctr">
                        <a:buFontTx/>
                        <a:buChar char="-"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Brazzaville (2015)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2083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828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67104" y="1023312"/>
            <a:ext cx="7897813" cy="814534"/>
          </a:xfrm>
        </p:spPr>
        <p:txBody>
          <a:bodyPr/>
          <a:lstStyle/>
          <a:p>
            <a:pPr algn="ctr" fontAlgn="ctr"/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6</a:t>
            </a: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de-DE" sz="16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Andere Länder wissen, was in Deutschland passiert und gehen Partnerschaften zur Umsetzung von EITI ein.  </a:t>
            </a:r>
            <a:endParaRPr lang="de-DE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8133879"/>
              </p:ext>
            </p:extLst>
          </p:nvPr>
        </p:nvGraphicFramePr>
        <p:xfrm>
          <a:off x="883627" y="2277208"/>
          <a:ext cx="7433895" cy="1589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204">
                  <a:extLst>
                    <a:ext uri="{9D8B030D-6E8A-4147-A177-3AD203B41FA5}">
                      <a16:colId xmlns:a16="http://schemas.microsoft.com/office/drawing/2014/main" val="41526323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686729020"/>
                    </a:ext>
                  </a:extLst>
                </a:gridCol>
                <a:gridCol w="4466491">
                  <a:extLst>
                    <a:ext uri="{9D8B030D-6E8A-4147-A177-3AD203B41FA5}">
                      <a16:colId xmlns:a16="http://schemas.microsoft.com/office/drawing/2014/main" val="3766661253"/>
                    </a:ext>
                  </a:extLst>
                </a:gridCol>
              </a:tblGrid>
              <a:tr h="360484"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Zielgruppe(n)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Indikator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Ergebnis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819192"/>
                  </a:ext>
                </a:extLst>
              </a:tr>
              <a:tr h="74348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Andere Länder (vor allem aus EU, OECD, osteuropäischen Nachbarländern der EU, Schwellenländern)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Anzahl aktiver internationaler Beiträge durch MSG und D-EITI-Sekretariat (Organisation Veranstaltung, Side Events, Präsentation, Treffen etc.)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de-DE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Beiträge:</a:t>
                      </a:r>
                    </a:p>
                    <a:p>
                      <a:pPr marL="0" indent="0" algn="ctr" fontAlgn="ctr">
                        <a:buFontTx/>
                        <a:buNone/>
                      </a:pPr>
                      <a:endParaRPr lang="de-DE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D-EITI Sekretariat Ukraine 2016</a:t>
                      </a: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MSG Oslo 2016</a:t>
                      </a: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D-EITI Sekretariat &amp; MSG Astana, Kasachstan 2016</a:t>
                      </a: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Gründung Gruppe EU&amp;OECD in EITI 2016</a:t>
                      </a:r>
                    </a:p>
                    <a:p>
                      <a:pPr marL="0" indent="0" algn="ctr" fontAlgn="ctr">
                        <a:buFontTx/>
                        <a:buNone/>
                      </a:pP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Sekretariat 2017: </a:t>
                      </a:r>
                      <a:r>
                        <a:rPr lang="de-DE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Implementing</a:t>
                      </a: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sub-group; sub-group </a:t>
                      </a:r>
                      <a:r>
                        <a:rPr lang="de-DE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mainstreaming</a:t>
                      </a: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; Mexico; Ukraine; MAP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2083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1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434290"/>
              </p:ext>
            </p:extLst>
          </p:nvPr>
        </p:nvGraphicFramePr>
        <p:xfrm>
          <a:off x="1402373" y="2855205"/>
          <a:ext cx="5913834" cy="1294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235">
                  <a:extLst>
                    <a:ext uri="{9D8B030D-6E8A-4147-A177-3AD203B41FA5}">
                      <a16:colId xmlns:a16="http://schemas.microsoft.com/office/drawing/2014/main" val="2608220502"/>
                    </a:ext>
                  </a:extLst>
                </a:gridCol>
                <a:gridCol w="2153321">
                  <a:extLst>
                    <a:ext uri="{9D8B030D-6E8A-4147-A177-3AD203B41FA5}">
                      <a16:colId xmlns:a16="http://schemas.microsoft.com/office/drawing/2014/main" val="2686729020"/>
                    </a:ext>
                  </a:extLst>
                </a:gridCol>
                <a:gridCol w="1971278">
                  <a:extLst>
                    <a:ext uri="{9D8B030D-6E8A-4147-A177-3AD203B41FA5}">
                      <a16:colId xmlns:a16="http://schemas.microsoft.com/office/drawing/2014/main" val="3766661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Zielgruppe(n)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Indikator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Ergebnis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819192"/>
                  </a:ext>
                </a:extLst>
              </a:tr>
              <a:tr h="86824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Berichtspflichtige Unternehmen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Quote berichtspflichtige Unternehmen zu Unternehmen die berichtet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haben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Abdeckung nach</a:t>
                      </a: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Fördermenge 89-97.8 % </a:t>
                      </a:r>
                    </a:p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99,52 % der Gesamteinnahmen</a:t>
                      </a: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aus Förderabgaben unterlagen dem Zahlungsabgleich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2083830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28650" y="1198904"/>
            <a:ext cx="7897813" cy="814534"/>
          </a:xfrm>
        </p:spPr>
        <p:txBody>
          <a:bodyPr/>
          <a:lstStyle/>
          <a:p>
            <a:pPr algn="ctr"/>
            <a:r>
              <a:rPr lang="de-DE" sz="2000" dirty="0" smtClean="0">
                <a:solidFill>
                  <a:schemeClr val="tx2">
                    <a:lumMod val="50000"/>
                  </a:schemeClr>
                </a:solidFill>
              </a:rPr>
              <a:t>Kommunikationsziel 1</a:t>
            </a:r>
            <a:r>
              <a:rPr lang="de-DE" sz="1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de-DE" sz="1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Information </a:t>
            </a: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möglichst aller betroffenen Unternehmen, um eine möglichst hohe Beteiligung </a:t>
            </a:r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zu </a:t>
            </a: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erreichen</a:t>
            </a:r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de-DE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693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117358"/>
              </p:ext>
            </p:extLst>
          </p:nvPr>
        </p:nvGraphicFramePr>
        <p:xfrm>
          <a:off x="1402373" y="2923199"/>
          <a:ext cx="5913834" cy="976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278">
                  <a:extLst>
                    <a:ext uri="{9D8B030D-6E8A-4147-A177-3AD203B41FA5}">
                      <a16:colId xmlns:a16="http://schemas.microsoft.com/office/drawing/2014/main" val="2608220502"/>
                    </a:ext>
                  </a:extLst>
                </a:gridCol>
                <a:gridCol w="1971278">
                  <a:extLst>
                    <a:ext uri="{9D8B030D-6E8A-4147-A177-3AD203B41FA5}">
                      <a16:colId xmlns:a16="http://schemas.microsoft.com/office/drawing/2014/main" val="2686729020"/>
                    </a:ext>
                  </a:extLst>
                </a:gridCol>
                <a:gridCol w="1971278">
                  <a:extLst>
                    <a:ext uri="{9D8B030D-6E8A-4147-A177-3AD203B41FA5}">
                      <a16:colId xmlns:a16="http://schemas.microsoft.com/office/drawing/2014/main" val="3766661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Zielgruppe(n)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Indikator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Ergebnis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819192"/>
                  </a:ext>
                </a:extLst>
              </a:tr>
              <a:tr h="60608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Finanzverwaltung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Teilnahme an Datenliefe-</a:t>
                      </a:r>
                      <a:r>
                        <a:rPr lang="de-DE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rung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/Informationslieferung (Quelle: unabhängiger Verwalter)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100 % - alle Zuständigen Finanzbehörden</a:t>
                      </a: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haben sich an der Datenlieferung beteiligt.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2083830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28650" y="1198904"/>
            <a:ext cx="7897813" cy="814534"/>
          </a:xfrm>
        </p:spPr>
        <p:txBody>
          <a:bodyPr/>
          <a:lstStyle/>
          <a:p>
            <a:pPr algn="ctr"/>
            <a:r>
              <a:rPr lang="de-DE" sz="200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2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br>
              <a:rPr lang="de-DE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Die </a:t>
            </a:r>
            <a:r>
              <a:rPr lang="de-DE" sz="1600" dirty="0">
                <a:solidFill>
                  <a:schemeClr val="tx2">
                    <a:lumMod val="50000"/>
                  </a:schemeClr>
                </a:solidFill>
              </a:rPr>
              <a:t>Finanzverwaltung beteiligt sich an der benötigten Datenlieferung</a:t>
            </a:r>
            <a:r>
              <a:rPr lang="de-DE" sz="16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de-DE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079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825676"/>
              </p:ext>
            </p:extLst>
          </p:nvPr>
        </p:nvGraphicFramePr>
        <p:xfrm>
          <a:off x="860608" y="2871747"/>
          <a:ext cx="7433895" cy="1667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285">
                  <a:extLst>
                    <a:ext uri="{9D8B030D-6E8A-4147-A177-3AD203B41FA5}">
                      <a16:colId xmlns:a16="http://schemas.microsoft.com/office/drawing/2014/main" val="415263235"/>
                    </a:ext>
                  </a:extLst>
                </a:gridCol>
                <a:gridCol w="2329627">
                  <a:extLst>
                    <a:ext uri="{9D8B030D-6E8A-4147-A177-3AD203B41FA5}">
                      <a16:colId xmlns:a16="http://schemas.microsoft.com/office/drawing/2014/main" val="2686729020"/>
                    </a:ext>
                  </a:extLst>
                </a:gridCol>
                <a:gridCol w="2074983">
                  <a:extLst>
                    <a:ext uri="{9D8B030D-6E8A-4147-A177-3AD203B41FA5}">
                      <a16:colId xmlns:a16="http://schemas.microsoft.com/office/drawing/2014/main" val="3766661253"/>
                    </a:ext>
                  </a:extLst>
                </a:gridCol>
              </a:tblGrid>
              <a:tr h="630734"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Zielgruppe(n)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Indikator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de-DE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Ergebnis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3819192"/>
                  </a:ext>
                </a:extLst>
              </a:tr>
              <a:tr h="103673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Interessierte </a:t>
                      </a:r>
                      <a:r>
                        <a:rPr lang="de-DE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Bürger_innen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Gewerkschaften,</a:t>
                      </a: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Nationale NGOs, Unternehmensverbände, ausgewählte Universitäten, Medien, Interessierte </a:t>
                      </a:r>
                      <a:r>
                        <a:rPr lang="de-DE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Entscheidungsträger_innen</a:t>
                      </a: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Regierung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0" algn="l" fontAlgn="ctr">
                        <a:buFontTx/>
                        <a:buNone/>
                      </a:pPr>
                      <a:r>
                        <a:rPr lang="de-DE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Zeitraum Sept-Dez 2017</a:t>
                      </a:r>
                    </a:p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Anzahl Downloads Bericht (149) Anzahl Besuche Datenportal (837)</a:t>
                      </a:r>
                    </a:p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Anzahl</a:t>
                      </a: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verteilte Berichte (450)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Der Bericht wird</a:t>
                      </a:r>
                      <a: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gedruckt und digital verwendet. Besucherzahlen auf rohstofftransparenz.de niedrig, jedoch pro Besucher lange Aufenthaltsdauer.</a:t>
                      </a:r>
                      <a:br>
                        <a:rPr lang="de-DE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de-DE" sz="10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sym typeface="Wingdings" panose="05000000000000000000" pitchFamily="2" charset="2"/>
                        </a:rPr>
                        <a:t> Nutzung bei Zielgruppen erhöhen</a:t>
                      </a:r>
                      <a:r>
                        <a:rPr lang="de-DE" sz="10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de-DE" sz="10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2083830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28650" y="1198904"/>
            <a:ext cx="7897813" cy="814534"/>
          </a:xfrm>
        </p:spPr>
        <p:txBody>
          <a:bodyPr/>
          <a:lstStyle/>
          <a:p>
            <a:pPr algn="ctr" fontAlgn="ctr"/>
            <a:r>
              <a:rPr lang="de-DE" sz="200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2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br>
              <a:rPr lang="de-DE" sz="2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dirty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</a:rPr>
              <a:t>Diverse Zielgruppen nutzen den D-EITI-Bericht.</a:t>
            </a:r>
            <a:endParaRPr lang="de-DE" sz="1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007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2"/>
          <p:cNvSpPr txBox="1">
            <a:spLocks/>
          </p:cNvSpPr>
          <p:nvPr/>
        </p:nvSpPr>
        <p:spPr>
          <a:xfrm>
            <a:off x="395776" y="1412992"/>
            <a:ext cx="7897813" cy="55244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endParaRPr lang="en-US" sz="1600" b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1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200180"/>
              </p:ext>
            </p:extLst>
          </p:nvPr>
        </p:nvGraphicFramePr>
        <p:xfrm>
          <a:off x="395776" y="4898085"/>
          <a:ext cx="7848751" cy="139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900">
                  <a:extLst>
                    <a:ext uri="{9D8B030D-6E8A-4147-A177-3AD203B41FA5}">
                      <a16:colId xmlns:a16="http://schemas.microsoft.com/office/drawing/2014/main" val="801095704"/>
                    </a:ext>
                  </a:extLst>
                </a:gridCol>
                <a:gridCol w="888521">
                  <a:extLst>
                    <a:ext uri="{9D8B030D-6E8A-4147-A177-3AD203B41FA5}">
                      <a16:colId xmlns:a16="http://schemas.microsoft.com/office/drawing/2014/main" val="1235128022"/>
                    </a:ext>
                  </a:extLst>
                </a:gridCol>
                <a:gridCol w="1370955">
                  <a:extLst>
                    <a:ext uri="{9D8B030D-6E8A-4147-A177-3AD203B41FA5}">
                      <a16:colId xmlns:a16="http://schemas.microsoft.com/office/drawing/2014/main" val="398024161"/>
                    </a:ext>
                  </a:extLst>
                </a:gridCol>
                <a:gridCol w="1077965">
                  <a:extLst>
                    <a:ext uri="{9D8B030D-6E8A-4147-A177-3AD203B41FA5}">
                      <a16:colId xmlns:a16="http://schemas.microsoft.com/office/drawing/2014/main" val="3532702671"/>
                    </a:ext>
                  </a:extLst>
                </a:gridCol>
                <a:gridCol w="1538285">
                  <a:extLst>
                    <a:ext uri="{9D8B030D-6E8A-4147-A177-3AD203B41FA5}">
                      <a16:colId xmlns:a16="http://schemas.microsoft.com/office/drawing/2014/main" val="3133639587"/>
                    </a:ext>
                  </a:extLst>
                </a:gridCol>
                <a:gridCol w="1308125">
                  <a:extLst>
                    <a:ext uri="{9D8B030D-6E8A-4147-A177-3AD203B41FA5}">
                      <a16:colId xmlns:a16="http://schemas.microsoft.com/office/drawing/2014/main" val="4022025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Besuche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/>
                        <a:t>Ø Aufenthaltsdauer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Absprungrate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Aktionen/Besucher</a:t>
                      </a:r>
                      <a:r>
                        <a:rPr lang="de-DE" sz="1100" baseline="0" dirty="0" smtClean="0"/>
                        <a:t> </a:t>
                      </a:r>
                      <a:r>
                        <a:rPr lang="de-DE" sz="1100" dirty="0" smtClean="0"/>
                        <a:t>(Seitenansichten, Downloads </a:t>
                      </a:r>
                      <a:r>
                        <a:rPr lang="de-DE" sz="1100" dirty="0" err="1" smtClean="0"/>
                        <a:t>etc</a:t>
                      </a:r>
                      <a:r>
                        <a:rPr lang="de-DE" sz="1100" dirty="0" smtClean="0"/>
                        <a:t>)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Seitenansichten Gesamt</a:t>
                      </a:r>
                      <a:endParaRPr lang="de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204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Rohstofftransparenz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1059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b="1" dirty="0" smtClean="0">
                          <a:solidFill>
                            <a:srgbClr val="FF0000"/>
                          </a:solidFill>
                        </a:rPr>
                        <a:t>09:45 Min</a:t>
                      </a:r>
                      <a:endParaRPr lang="de-DE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smtClean="0"/>
                        <a:t>38 %</a:t>
                      </a:r>
                    </a:p>
                    <a:p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10,8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9249</a:t>
                      </a:r>
                      <a:endParaRPr lang="de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961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www.d-eiti.de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3635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03:44 Min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45%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3,4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10.064</a:t>
                      </a:r>
                      <a:endParaRPr lang="de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595904"/>
                  </a:ext>
                </a:extLst>
              </a:tr>
            </a:tbl>
          </a:graphicData>
        </a:graphic>
      </p:graphicFrame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212171"/>
              </p:ext>
            </p:extLst>
          </p:nvPr>
        </p:nvGraphicFramePr>
        <p:xfrm>
          <a:off x="817484" y="1902278"/>
          <a:ext cx="7476105" cy="2812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2"/>
          <p:cNvSpPr txBox="1">
            <a:spLocks/>
          </p:cNvSpPr>
          <p:nvPr/>
        </p:nvSpPr>
        <p:spPr>
          <a:xfrm>
            <a:off x="346714" y="1078257"/>
            <a:ext cx="7897813" cy="81453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ctr">
              <a:spcAft>
                <a:spcPts val="0"/>
              </a:spcAft>
            </a:pPr>
            <a:r>
              <a:rPr lang="de-DE" sz="2000" b="0" dirty="0">
                <a:solidFill>
                  <a:schemeClr val="tx2">
                    <a:lumMod val="50000"/>
                  </a:schemeClr>
                </a:solidFill>
              </a:rPr>
              <a:t>Kommunikationsziel</a:t>
            </a:r>
            <a:r>
              <a:rPr lang="de-DE" sz="2000" b="0" dirty="0" smtClean="0">
                <a:solidFill>
                  <a:schemeClr val="tx2">
                    <a:lumMod val="50000"/>
                  </a:schemeClr>
                </a:solidFill>
              </a:rPr>
              <a:t> 3</a:t>
            </a:r>
            <a:br>
              <a:rPr lang="de-DE" sz="2000" b="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  <a:ea typeface="Times New Roman" panose="02020603050405020304" pitchFamily="18" charset="0"/>
              </a:rPr>
              <a:t>Diverse Zielgruppen nutzen den D-EITI-Bericht.</a:t>
            </a:r>
            <a:endParaRPr lang="de-DE" sz="1600" b="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0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2"/>
          <p:cNvSpPr txBox="1">
            <a:spLocks/>
          </p:cNvSpPr>
          <p:nvPr/>
        </p:nvSpPr>
        <p:spPr>
          <a:xfrm>
            <a:off x="584689" y="1035873"/>
            <a:ext cx="7897813" cy="81453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ctr">
              <a:spcAft>
                <a:spcPts val="0"/>
              </a:spcAft>
            </a:pPr>
            <a:r>
              <a:rPr lang="de-DE" sz="1600" b="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b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Interessierte </a:t>
            </a:r>
            <a:r>
              <a:rPr lang="de-DE" sz="1600" b="0" dirty="0" err="1" smtClean="0">
                <a:solidFill>
                  <a:schemeClr val="tx2">
                    <a:lumMod val="50000"/>
                  </a:schemeClr>
                </a:solidFill>
              </a:rPr>
              <a:t>Bürger_innen</a:t>
            </a: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 verstehen besser, wie der Rohstoffsektor funktioniert und erhalten Zugang zu Informationen, die bisher nicht oder schwer zugänglich waren. </a:t>
            </a:r>
            <a:endParaRPr lang="de-DE" sz="1200" b="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1359270"/>
              </p:ext>
            </p:extLst>
          </p:nvPr>
        </p:nvGraphicFramePr>
        <p:xfrm>
          <a:off x="760701" y="2099735"/>
          <a:ext cx="7612021" cy="380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89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2"/>
          <p:cNvSpPr txBox="1">
            <a:spLocks/>
          </p:cNvSpPr>
          <p:nvPr/>
        </p:nvSpPr>
        <p:spPr>
          <a:xfrm>
            <a:off x="584689" y="1035873"/>
            <a:ext cx="7897813" cy="81453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ctr">
              <a:spcAft>
                <a:spcPts val="0"/>
              </a:spcAft>
            </a:pPr>
            <a:r>
              <a:rPr lang="de-DE" sz="1600" b="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b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Interessierte </a:t>
            </a:r>
            <a:r>
              <a:rPr lang="de-DE" sz="1600" b="0" dirty="0" err="1" smtClean="0">
                <a:solidFill>
                  <a:schemeClr val="tx2">
                    <a:lumMod val="50000"/>
                  </a:schemeClr>
                </a:solidFill>
              </a:rPr>
              <a:t>Bürger_innen</a:t>
            </a: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 verstehen besser, wie der Rohstoffsektor funktioniert und erhalten Zugang zu Informationen, die bisher nicht oder schwer zugänglich waren. </a:t>
            </a:r>
            <a:endParaRPr lang="de-DE" sz="1200" b="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4842423"/>
              </p:ext>
            </p:extLst>
          </p:nvPr>
        </p:nvGraphicFramePr>
        <p:xfrm>
          <a:off x="1289958" y="2556699"/>
          <a:ext cx="6368142" cy="3297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963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169549" y="3510284"/>
            <a:ext cx="2594225" cy="1777708"/>
          </a:xfrm>
        </p:spPr>
        <p:txBody>
          <a:bodyPr/>
          <a:lstStyle/>
          <a:p>
            <a:r>
              <a:rPr lang="de-DE" sz="1600" dirty="0" smtClean="0"/>
              <a:t>Downloads des 1. D-EITI Berichts: 149</a:t>
            </a:r>
          </a:p>
          <a:p>
            <a:r>
              <a:rPr lang="de-DE" sz="1600" smtClean="0"/>
              <a:t>Verteilte Druckexemplare</a:t>
            </a:r>
            <a:r>
              <a:rPr lang="de-DE" sz="1600" dirty="0" smtClean="0"/>
              <a:t>: 450</a:t>
            </a:r>
          </a:p>
          <a:p>
            <a:endParaRPr lang="de-DE" sz="1600" dirty="0"/>
          </a:p>
        </p:txBody>
      </p:sp>
      <p:sp>
        <p:nvSpPr>
          <p:cNvPr id="6" name="Titel 2"/>
          <p:cNvSpPr txBox="1">
            <a:spLocks/>
          </p:cNvSpPr>
          <p:nvPr/>
        </p:nvSpPr>
        <p:spPr>
          <a:xfrm>
            <a:off x="567104" y="1255680"/>
            <a:ext cx="7897813" cy="81453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ctr">
              <a:spcAft>
                <a:spcPts val="0"/>
              </a:spcAft>
            </a:pPr>
            <a:r>
              <a:rPr lang="de-DE" sz="1600" b="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b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Interessierte </a:t>
            </a:r>
            <a:r>
              <a:rPr lang="de-DE" sz="1600" b="0" dirty="0" err="1" smtClean="0">
                <a:solidFill>
                  <a:schemeClr val="tx2">
                    <a:lumMod val="50000"/>
                  </a:schemeClr>
                </a:solidFill>
              </a:rPr>
              <a:t>Bürger_innen</a:t>
            </a: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 verstehen besser, wie der Rohstoffsektor funktioniert und erhalten Zugang zu Informationen, die bisher nicht oder schwer zugänglich waren. </a:t>
            </a:r>
            <a:endParaRPr lang="de-DE" sz="1200" b="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8361263"/>
              </p:ext>
            </p:extLst>
          </p:nvPr>
        </p:nvGraphicFramePr>
        <p:xfrm>
          <a:off x="661307" y="265339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36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6797615" y="3055808"/>
            <a:ext cx="179785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0" dirty="0">
                <a:solidFill>
                  <a:schemeClr val="tx1"/>
                </a:solidFill>
              </a:rPr>
              <a:t>Täglich: Die Anzahl der Personen, die jeglichen Content im Zusammenhang mit </a:t>
            </a:r>
            <a:r>
              <a:rPr lang="de-DE" sz="1100" b="0" dirty="0" smtClean="0">
                <a:solidFill>
                  <a:schemeClr val="tx1"/>
                </a:solidFill>
              </a:rPr>
              <a:t>der Facebook Seite </a:t>
            </a:r>
            <a:r>
              <a:rPr lang="de-DE" sz="1100" b="0" dirty="0">
                <a:solidFill>
                  <a:schemeClr val="tx1"/>
                </a:solidFill>
              </a:rPr>
              <a:t>gesehen haben. (individuelle Nutzer)</a:t>
            </a:r>
          </a:p>
        </p:txBody>
      </p:sp>
      <p:sp>
        <p:nvSpPr>
          <p:cNvPr id="6" name="Titel 2"/>
          <p:cNvSpPr txBox="1">
            <a:spLocks/>
          </p:cNvSpPr>
          <p:nvPr/>
        </p:nvSpPr>
        <p:spPr>
          <a:xfrm>
            <a:off x="567104" y="1255680"/>
            <a:ext cx="7897813" cy="81453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ctr">
              <a:spcAft>
                <a:spcPts val="0"/>
              </a:spcAft>
            </a:pPr>
            <a:r>
              <a:rPr lang="de-DE" sz="1600" b="0" dirty="0">
                <a:solidFill>
                  <a:schemeClr val="tx2">
                    <a:lumMod val="50000"/>
                  </a:schemeClr>
                </a:solidFill>
              </a:rPr>
              <a:t>Kommunikationsziel </a:t>
            </a: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b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Interessierte </a:t>
            </a:r>
            <a:r>
              <a:rPr lang="de-DE" sz="1600" b="0" dirty="0" err="1" smtClean="0">
                <a:solidFill>
                  <a:schemeClr val="tx2">
                    <a:lumMod val="50000"/>
                  </a:schemeClr>
                </a:solidFill>
              </a:rPr>
              <a:t>Bürger_innen</a:t>
            </a:r>
            <a:r>
              <a:rPr lang="de-DE" sz="1600" b="0" dirty="0" smtClean="0">
                <a:solidFill>
                  <a:schemeClr val="tx2">
                    <a:lumMod val="50000"/>
                  </a:schemeClr>
                </a:solidFill>
              </a:rPr>
              <a:t> verstehen besser, wie der Rohstoffsektor funktioniert und erhalten Zugang zu Informationen, die bisher nicht oder schwer zugänglich waren. </a:t>
            </a:r>
            <a:endParaRPr lang="de-DE" sz="1200" b="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918768"/>
              </p:ext>
            </p:extLst>
          </p:nvPr>
        </p:nvGraphicFramePr>
        <p:xfrm>
          <a:off x="641350" y="2540000"/>
          <a:ext cx="7885113" cy="3586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6038601"/>
      </p:ext>
    </p:extLst>
  </p:cSld>
  <p:clrMapOvr>
    <a:masterClrMapping/>
  </p:clrMapOvr>
</p:sld>
</file>

<file path=ppt/theme/theme1.xml><?xml version="1.0" encoding="utf-8"?>
<a:theme xmlns:a="http://schemas.openxmlformats.org/drawingml/2006/main" name="Inhaltsfolie">
  <a:themeElements>
    <a:clrScheme name="EITI">
      <a:dk1>
        <a:srgbClr val="FFFFFF"/>
      </a:dk1>
      <a:lt1>
        <a:srgbClr val="000000"/>
      </a:lt1>
      <a:dk2>
        <a:srgbClr val="D54D35"/>
      </a:dk2>
      <a:lt2>
        <a:srgbClr val="FAA627"/>
      </a:lt2>
      <a:accent1>
        <a:srgbClr val="0076AF"/>
      </a:accent1>
      <a:accent2>
        <a:srgbClr val="8AB9E2"/>
      </a:accent2>
      <a:accent3>
        <a:srgbClr val="2D8B2A"/>
      </a:accent3>
      <a:accent4>
        <a:srgbClr val="84AD42"/>
      </a:accent4>
      <a:accent5>
        <a:srgbClr val="00919B"/>
      </a:accent5>
      <a:accent6>
        <a:srgbClr val="404040"/>
      </a:accent6>
      <a:hlink>
        <a:srgbClr val="000000"/>
      </a:hlink>
      <a:folHlink>
        <a:srgbClr val="8AB9E2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Titelfolie">
  <a:themeElements>
    <a:clrScheme name="EITI">
      <a:dk1>
        <a:sysClr val="windowText" lastClr="000000"/>
      </a:dk1>
      <a:lt1>
        <a:sysClr val="window" lastClr="FFFFFF"/>
      </a:lt1>
      <a:dk2>
        <a:srgbClr val="8AB9E2"/>
      </a:dk2>
      <a:lt2>
        <a:srgbClr val="FFFFFF"/>
      </a:lt2>
      <a:accent1>
        <a:srgbClr val="0076AF"/>
      </a:accent1>
      <a:accent2>
        <a:srgbClr val="8AB9E2"/>
      </a:accent2>
      <a:accent3>
        <a:srgbClr val="404040"/>
      </a:accent3>
      <a:accent4>
        <a:srgbClr val="D54D35"/>
      </a:accent4>
      <a:accent5>
        <a:srgbClr val="FAA627"/>
      </a:accent5>
      <a:accent6>
        <a:srgbClr val="2D8B2A"/>
      </a:accent6>
      <a:hlink>
        <a:srgbClr val="000000"/>
      </a:hlink>
      <a:folHlink>
        <a:srgbClr val="0076A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giz-powerpoint-leerfolie-de</Template>
  <TotalTime>0</TotalTime>
  <Words>748</Words>
  <Application>Microsoft Office PowerPoint</Application>
  <PresentationFormat>Bildschirmpräsentation (4:3)</PresentationFormat>
  <Paragraphs>176</Paragraphs>
  <Slides>15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Century Gothic</vt:lpstr>
      <vt:lpstr>Times New Roman</vt:lpstr>
      <vt:lpstr>überschrift</vt:lpstr>
      <vt:lpstr>Wingdings</vt:lpstr>
      <vt:lpstr>Inhaltsfolie</vt:lpstr>
      <vt:lpstr>Titelfolie</vt:lpstr>
      <vt:lpstr>Zielerreichung der D-EITI Kommunikationsziele (Stand 08. Januar 2018)</vt:lpstr>
      <vt:lpstr>Kommunikationsziel 1 Information möglichst aller betroffenen Unternehmen, um eine möglichst hohe Beteiligung zu erreichen.</vt:lpstr>
      <vt:lpstr>Kommunikationsziel 2 Die Finanzverwaltung beteiligt sich an der benötigten Datenlieferung.</vt:lpstr>
      <vt:lpstr>Kommunikationsziel 3 Diverse Zielgruppen nutzen den D-EITI-Bericht.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Kommunikationsziel 4 Interessierte Bürger_innen verstehen besser, wie der Rohstoffsektor funktioniert und erhalten Zugang zu Informationen, die bisher nicht oder schwer zugänglich waren. </vt:lpstr>
      <vt:lpstr>PowerPoint-Präsentation</vt:lpstr>
      <vt:lpstr>Kommunikationsziel 5 Die Vertreter der Stakeholder-Gruppen stehen in einem lebendigen Austausch mit ihren Interessensgruppen. </vt:lpstr>
      <vt:lpstr>Kommunikationsziel 6 Andere Länder wissen, was in Deutschland passiert und gehen Partnerschaften zur Umsetzung von EITI ein.  </vt:lpstr>
      <vt:lpstr>Kommunikationsziel 6 Andere Länder wissen, was in Deutschland passiert und gehen Partnerschaften zur Umsetzung von EITI ein.  </vt:lpstr>
      <vt:lpstr>Kommunikationsziel 6 Andere Länder wissen, was in Deutschland passiert und gehen Partnerschaften zur Umsetzung von EITI ein.  </vt:lpstr>
    </vt:vector>
  </TitlesOfParts>
  <Company>GIZ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Franziska Killiches</dc:creator>
  <cp:keywords>GIZ-Leerfolie</cp:keywords>
  <cp:lastModifiedBy>Leutner, Jana GIZ</cp:lastModifiedBy>
  <cp:revision>217</cp:revision>
  <cp:lastPrinted>2016-06-20T07:27:32Z</cp:lastPrinted>
  <dcterms:created xsi:type="dcterms:W3CDTF">2015-03-18T12:45:04Z</dcterms:created>
  <dcterms:modified xsi:type="dcterms:W3CDTF">2018-03-22T10:27:47Z</dcterms:modified>
</cp:coreProperties>
</file>